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642" r:id="rId5"/>
  </p:sldMasterIdLst>
  <p:notesMasterIdLst>
    <p:notesMasterId r:id="rId63"/>
  </p:notesMasterIdLst>
  <p:handoutMasterIdLst>
    <p:handoutMasterId r:id="rId64"/>
  </p:handoutMasterIdLst>
  <p:sldIdLst>
    <p:sldId id="1720" r:id="rId6"/>
    <p:sldId id="1880" r:id="rId7"/>
    <p:sldId id="1882" r:id="rId8"/>
    <p:sldId id="1881" r:id="rId9"/>
    <p:sldId id="1868" r:id="rId10"/>
    <p:sldId id="1845" r:id="rId11"/>
    <p:sldId id="1843" r:id="rId12"/>
    <p:sldId id="1897" r:id="rId13"/>
    <p:sldId id="1847" r:id="rId14"/>
    <p:sldId id="1900" r:id="rId15"/>
    <p:sldId id="1856" r:id="rId16"/>
    <p:sldId id="1870" r:id="rId17"/>
    <p:sldId id="1871" r:id="rId18"/>
    <p:sldId id="1902" r:id="rId19"/>
    <p:sldId id="1901" r:id="rId20"/>
    <p:sldId id="1878" r:id="rId21"/>
    <p:sldId id="1877" r:id="rId22"/>
    <p:sldId id="1883" r:id="rId23"/>
    <p:sldId id="1532" r:id="rId24"/>
    <p:sldId id="1663" r:id="rId25"/>
    <p:sldId id="1899" r:id="rId26"/>
    <p:sldId id="1846" r:id="rId27"/>
    <p:sldId id="1858" r:id="rId28"/>
    <p:sldId id="1848" r:id="rId29"/>
    <p:sldId id="1851" r:id="rId30"/>
    <p:sldId id="1852" r:id="rId31"/>
    <p:sldId id="1853" r:id="rId32"/>
    <p:sldId id="1854" r:id="rId33"/>
    <p:sldId id="1855" r:id="rId34"/>
    <p:sldId id="1849" r:id="rId35"/>
    <p:sldId id="1844" r:id="rId36"/>
    <p:sldId id="1857" r:id="rId37"/>
    <p:sldId id="1860" r:id="rId38"/>
    <p:sldId id="1859" r:id="rId39"/>
    <p:sldId id="1861" r:id="rId40"/>
    <p:sldId id="1863" r:id="rId41"/>
    <p:sldId id="1864" r:id="rId42"/>
    <p:sldId id="1866" r:id="rId43"/>
    <p:sldId id="1867" r:id="rId44"/>
    <p:sldId id="1875" r:id="rId45"/>
    <p:sldId id="1865" r:id="rId46"/>
    <p:sldId id="1873" r:id="rId47"/>
    <p:sldId id="1884" r:id="rId48"/>
    <p:sldId id="1842" r:id="rId49"/>
    <p:sldId id="1869" r:id="rId50"/>
    <p:sldId id="1895" r:id="rId51"/>
    <p:sldId id="1896" r:id="rId52"/>
    <p:sldId id="1892" r:id="rId53"/>
    <p:sldId id="1890" r:id="rId54"/>
    <p:sldId id="1889" r:id="rId55"/>
    <p:sldId id="1893" r:id="rId56"/>
    <p:sldId id="1888" r:id="rId57"/>
    <p:sldId id="1887" r:id="rId58"/>
    <p:sldId id="1891" r:id="rId59"/>
    <p:sldId id="1894" r:id="rId60"/>
    <p:sldId id="1898" r:id="rId61"/>
    <p:sldId id="1841"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073DAE3-B461-442F-A3D3-6642BD875E45}">
          <p14:sldIdLst>
            <p14:sldId id="1720"/>
            <p14:sldId id="1880"/>
            <p14:sldId id="1882"/>
            <p14:sldId id="1881"/>
            <p14:sldId id="1868"/>
            <p14:sldId id="1845"/>
            <p14:sldId id="1843"/>
            <p14:sldId id="1897"/>
            <p14:sldId id="1847"/>
            <p14:sldId id="1900"/>
            <p14:sldId id="1856"/>
            <p14:sldId id="1870"/>
            <p14:sldId id="1871"/>
            <p14:sldId id="1902"/>
            <p14:sldId id="1901"/>
            <p14:sldId id="1878"/>
            <p14:sldId id="1877"/>
            <p14:sldId id="1883"/>
            <p14:sldId id="1532"/>
          </p14:sldIdLst>
        </p14:section>
        <p14:section name="Backup-Enjeux" id="{386A10E1-8A9B-49B6-B2FC-3D8DBB0BE52A}">
          <p14:sldIdLst>
            <p14:sldId id="1663"/>
            <p14:sldId id="1899"/>
            <p14:sldId id="1846"/>
            <p14:sldId id="1858"/>
          </p14:sldIdLst>
        </p14:section>
        <p14:section name="Backup-Maturité" id="{BF8DD1E2-9102-41BD-AABF-2AD79F25A5E3}">
          <p14:sldIdLst>
            <p14:sldId id="1848"/>
            <p14:sldId id="1851"/>
            <p14:sldId id="1852"/>
            <p14:sldId id="1853"/>
            <p14:sldId id="1854"/>
            <p14:sldId id="1855"/>
          </p14:sldIdLst>
        </p14:section>
        <p14:section name="Backup-Implémentation" id="{A6BDA889-0E90-4D17-A332-CA5E5DCD136E}">
          <p14:sldIdLst>
            <p14:sldId id="1849"/>
            <p14:sldId id="1844"/>
            <p14:sldId id="1857"/>
            <p14:sldId id="1860"/>
            <p14:sldId id="1859"/>
            <p14:sldId id="1861"/>
            <p14:sldId id="1863"/>
            <p14:sldId id="1864"/>
            <p14:sldId id="1866"/>
            <p14:sldId id="1867"/>
            <p14:sldId id="1875"/>
            <p14:sldId id="1865"/>
            <p14:sldId id="1873"/>
          </p14:sldIdLst>
        </p14:section>
        <p14:section name="Backup-Démonstration" id="{32D0B3F1-B981-485C-B834-DD9BB5BF8771}">
          <p14:sldIdLst>
            <p14:sldId id="1884"/>
            <p14:sldId id="1842"/>
            <p14:sldId id="1869"/>
            <p14:sldId id="1895"/>
            <p14:sldId id="1896"/>
            <p14:sldId id="1892"/>
            <p14:sldId id="1890"/>
            <p14:sldId id="1889"/>
            <p14:sldId id="1893"/>
            <p14:sldId id="1888"/>
            <p14:sldId id="1887"/>
            <p14:sldId id="1891"/>
            <p14:sldId id="1894"/>
            <p14:sldId id="1898"/>
            <p14:sldId id="18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9900"/>
    <a:srgbClr val="FFCC00"/>
    <a:srgbClr val="0079D6"/>
    <a:srgbClr val="0078D4"/>
    <a:srgbClr val="2564B1"/>
    <a:srgbClr val="80AFDE"/>
    <a:srgbClr val="1A1A1A"/>
    <a:srgbClr val="FFFFFF"/>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1" autoAdjust="0"/>
    <p:restoredTop sz="92137" autoAdjust="0"/>
  </p:normalViewPr>
  <p:slideViewPr>
    <p:cSldViewPr snapToGrid="0">
      <p:cViewPr varScale="1">
        <p:scale>
          <a:sx n="105" d="100"/>
          <a:sy n="105" d="100"/>
        </p:scale>
        <p:origin x="762"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F26152-AAD8-4C71-8827-E24BD6AA2FE9}" type="datetime8">
              <a:rPr lang="en-US" smtClean="0">
                <a:latin typeface="Segoe UI" pitchFamily="34" charset="0"/>
              </a:rPr>
              <a:t>4/19/2019 12:22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E77DC3E-B1A6-4522-AF6F-2AD054F499D8}" type="datetime8">
              <a:rPr lang="en-US" smtClean="0"/>
              <a:t>4/19/2019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3.org/WAI/WCAG21/quickref/?versions=2.0&amp;currentsidebar=%23col_customize&amp;showtechniques=121&amp;levels=aaa"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w3.org/TR/UNDERSTANDING-WCAG20/conformance.html#uc-levels-head" TargetMode="External"/><Relationship Id="rId4" Type="http://schemas.openxmlformats.org/officeDocument/2006/relationships/hyperlink" Target="https://www.w3.org/WAI/WCAG21/Techniqu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37E951-1909-407A-A596-28775BCB8DED}"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65862DE0-B47A-4CD2-B50F-6C79596ECFCF}"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9038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65862DE0-B47A-4CD2-B50F-6C79596ECFCF}"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5946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BC41ECC-5E4F-4C7A-BFA2-3ABAA0C057E6}"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39609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F4A6524D-F030-4978-871C-972F428F1B11}"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804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F4A6524D-F030-4978-871C-972F428F1B11}"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344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0F57130-E0A7-4CDC-8E79-1DF60D903A78}" type="datetime8">
              <a:rPr lang="en-US" smtClean="0">
                <a:solidFill>
                  <a:prstClr val="black"/>
                </a:solidFill>
              </a:rPr>
              <a:t>4/19/2019 12:21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E2E8A0B-4F91-4492-9937-428A21C38470}"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47004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2115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4975E-B892-430A-8B23-98529A84FE2F}"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15469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E92FDBE-358B-4919-9520-C5D5CC8D136B}"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6883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F0117A0-6ABC-4E39-A8D7-6500A50A0CEF}"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6998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D47D883-24DE-44AE-B032-9B957AF6CF50}"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86586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55432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1BC5F3-87E4-4793-9A72-FFBB22606D4F}"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8689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DD2F921-E0D4-4975-9883-BBC383DE6BA9}"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324013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Planification idéale : qualité plus constante, corrections à chaque Sprint, UX et Accessibilité membre de l’équipe</a:t>
            </a:r>
          </a:p>
          <a:p>
            <a:r>
              <a:rPr lang="fr-FR" dirty="0"/>
              <a:t>Planification usuelle : Audits complètes et détaillées, cabinets extérieurs spécialisés</a:t>
            </a:r>
          </a:p>
          <a:p>
            <a:r>
              <a:rPr lang="fr-FR" dirty="0"/>
              <a:t>Un Mix est possible</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BEE581B2-B1B8-41A7-9E90-102B026F0CFB}"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8696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D47D883-24DE-44AE-B032-9B957AF6CF50}"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37130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65862DE0-B47A-4CD2-B50F-6C79596ECFCF}"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69542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65862DE0-B47A-4CD2-B50F-6C79596ECFCF}"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89675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0F57130-E0A7-4CDC-8E79-1DF60D903A78}" type="datetime8">
              <a:rPr lang="en-US" smtClean="0">
                <a:solidFill>
                  <a:prstClr val="black"/>
                </a:solidFill>
              </a:rPr>
              <a:t>4/19/2019 12:21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07909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171BED-0F92-4BBE-B24E-821CEC3696FE}" type="datetime8">
              <a:rPr lang="en-US" smtClean="0"/>
              <a:t>4/19/2019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50081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0670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dirty="0"/>
              <a:t>La </a:t>
            </a:r>
            <a:r>
              <a:rPr lang="fr-FR" sz="900" b="1" dirty="0"/>
              <a:t>diversité</a:t>
            </a:r>
            <a:r>
              <a:rPr lang="fr-FR" sz="900" dirty="0"/>
              <a:t> d’après le Larousse est « l’ensemble des personnes qui diffèrent les unes des autres par leur origine géographique, socio-culturelle ou religieuse, leur âge, leur sexe, leur orientation sexuelle, etc., et qui constituent la communauté nationale à laquelle elles appartiennent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0503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a:t>
            </a:r>
            <a:r>
              <a:rPr lang="en-US" sz="900" i="1" dirty="0"/>
              <a:t>There are currently 2,666 emojis in the dictionary […], exactly one represents disability, the wheelchair symbol </a:t>
            </a:r>
            <a:r>
              <a:rPr lang="en-US" sz="900" dirty="0"/>
              <a:t>♿</a:t>
            </a:r>
            <a:r>
              <a:rPr lang="en-US" sz="900" i="1" dirty="0"/>
              <a:t>, which was added in 2005. One symbol, added 13 years ago</a:t>
            </a:r>
            <a:r>
              <a:rPr lang="en-US" sz="900" dirty="0"/>
              <a:t>.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6901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000" dirty="0"/>
              <a:t>Structure du WCAG 2</a:t>
            </a:r>
          </a:p>
          <a:p>
            <a:pPr marL="571500" lvl="1" indent="-342900">
              <a:buFont typeface="Arial" panose="020B0604020202020204" pitchFamily="34" charset="0"/>
              <a:buChar char="•"/>
            </a:pPr>
            <a:r>
              <a:rPr lang="fr-FR" sz="1600" dirty="0">
                <a:hlinkClick r:id="rId3"/>
              </a:rPr>
              <a:t>How to </a:t>
            </a:r>
            <a:r>
              <a:rPr lang="fr-FR" sz="1600" dirty="0" err="1">
                <a:hlinkClick r:id="rId3"/>
              </a:rPr>
              <a:t>Meet</a:t>
            </a:r>
            <a:r>
              <a:rPr lang="fr-FR" sz="1600" dirty="0">
                <a:hlinkClick r:id="rId3"/>
              </a:rPr>
              <a:t> WCAG 2</a:t>
            </a:r>
            <a:r>
              <a:rPr lang="fr-FR" sz="1600" dirty="0"/>
              <a:t> liste des règles avec critères de succès et techniques pour les mettre en œuvre</a:t>
            </a:r>
          </a:p>
          <a:p>
            <a:pPr marL="571500" lvl="1" indent="-342900">
              <a:buFont typeface="Arial" panose="020B0604020202020204" pitchFamily="34" charset="0"/>
              <a:buChar char="•"/>
            </a:pPr>
            <a:r>
              <a:rPr lang="fr-FR" sz="1600" dirty="0">
                <a:hlinkClick r:id="rId4"/>
              </a:rPr>
              <a:t>Techniques for WCAG 2</a:t>
            </a:r>
            <a:r>
              <a:rPr lang="fr-FR" sz="1600" dirty="0"/>
              <a:t> informations complémentaires pour le développement accessible</a:t>
            </a:r>
          </a:p>
          <a:p>
            <a:pPr marL="571500" lvl="1" indent="-342900">
              <a:buFont typeface="Arial" panose="020B0604020202020204" pitchFamily="34" charset="0"/>
              <a:buChar char="•"/>
            </a:pPr>
            <a:r>
              <a:rPr lang="en-US" sz="1600" dirty="0">
                <a:hlinkClick r:id="rId5"/>
              </a:rPr>
              <a:t>Understanding WCAG 2</a:t>
            </a:r>
            <a:r>
              <a:rPr lang="fr-FR" sz="1600" dirty="0"/>
              <a:t> guide d’apprentissage et d’approfondissement du WCAG</a:t>
            </a:r>
          </a:p>
          <a:p>
            <a:pPr rtl="0" eaLnBrk="1" fontAlgn="t" latinLnBrk="0" hangingPunct="1"/>
            <a:r>
              <a:rPr lang="fr-FR" sz="882" b="1" i="0" u="none" strike="noStrike" kern="1200" dirty="0">
                <a:solidFill>
                  <a:schemeClr val="tx1"/>
                </a:solidFill>
                <a:effectLst/>
                <a:latin typeface="Segoe UI Light" pitchFamily="34" charset="0"/>
                <a:ea typeface="+mn-ea"/>
                <a:cs typeface="+mn-cs"/>
              </a:rPr>
              <a:t>1 Perceptible</a:t>
            </a:r>
            <a:endParaRPr lang="fr-FR" sz="882" b="0" i="0" u="none" strike="noStrike" kern="1200" dirty="0">
              <a:solidFill>
                <a:schemeClr val="tx1"/>
              </a:solidFill>
              <a:effectLst/>
              <a:latin typeface="Segoe UI Light" pitchFamily="34" charset="0"/>
              <a:ea typeface="+mn-ea"/>
              <a:cs typeface="+mn-cs"/>
            </a:endParaRPr>
          </a:p>
          <a:p>
            <a:pPr rtl="0" eaLnBrk="1" fontAlgn="t" latinLnBrk="0" hangingPunct="1"/>
            <a:r>
              <a:rPr lang="fr-FR" sz="882" b="1" i="0" u="none" strike="noStrike" kern="1200" dirty="0">
                <a:solidFill>
                  <a:schemeClr val="tx1"/>
                </a:solidFill>
                <a:effectLst/>
                <a:latin typeface="Segoe UI Light" pitchFamily="34" charset="0"/>
                <a:ea typeface="+mn-ea"/>
                <a:cs typeface="+mn-cs"/>
              </a:rPr>
              <a:t>2 Utilisable</a:t>
            </a:r>
            <a:endParaRPr lang="fr-FR" sz="882" b="0" i="0" u="none" strike="noStrike" kern="1200" dirty="0">
              <a:solidFill>
                <a:schemeClr val="tx1"/>
              </a:solidFill>
              <a:effectLst/>
              <a:latin typeface="Segoe UI Light" pitchFamily="34" charset="0"/>
              <a:ea typeface="+mn-ea"/>
              <a:cs typeface="+mn-cs"/>
            </a:endParaRPr>
          </a:p>
          <a:p>
            <a:pPr rtl="0" eaLnBrk="1" fontAlgn="t" latinLnBrk="0" hangingPunct="1"/>
            <a:r>
              <a:rPr lang="fr-FR" sz="882" b="1" i="0" u="none" strike="noStrike" kern="1200" dirty="0">
                <a:solidFill>
                  <a:schemeClr val="tx1"/>
                </a:solidFill>
                <a:effectLst/>
                <a:latin typeface="Segoe UI Light" pitchFamily="34" charset="0"/>
                <a:ea typeface="+mn-ea"/>
                <a:cs typeface="+mn-cs"/>
              </a:rPr>
              <a:t>3 Compréhensible</a:t>
            </a:r>
            <a:endParaRPr lang="fr-FR" sz="882" b="0" i="0" u="none" strike="noStrike" kern="1200" dirty="0">
              <a:solidFill>
                <a:schemeClr val="tx1"/>
              </a:solidFill>
              <a:effectLst/>
              <a:latin typeface="Segoe UI Light" pitchFamily="34" charset="0"/>
              <a:ea typeface="+mn-ea"/>
              <a:cs typeface="+mn-cs"/>
            </a:endParaRPr>
          </a:p>
          <a:p>
            <a:pPr rtl="0" eaLnBrk="1" fontAlgn="t" latinLnBrk="0" hangingPunct="1"/>
            <a:r>
              <a:rPr lang="fr-FR" sz="882" b="1" i="0" u="none" strike="noStrike" kern="1200" dirty="0">
                <a:solidFill>
                  <a:schemeClr val="tx1"/>
                </a:solidFill>
                <a:effectLst/>
                <a:latin typeface="Segoe UI Light" pitchFamily="34" charset="0"/>
                <a:ea typeface="+mn-ea"/>
                <a:cs typeface="+mn-cs"/>
              </a:rPr>
              <a:t>4 Robuste</a:t>
            </a:r>
            <a:endParaRPr lang="fr-FR" sz="882" b="0" i="0" u="none" strike="noStrike" kern="1200" dirty="0">
              <a:solidFill>
                <a:schemeClr val="tx1"/>
              </a:solidFill>
              <a:effectLst/>
              <a:latin typeface="Segoe UI Light" pitchFamily="34" charset="0"/>
              <a:ea typeface="+mn-ea"/>
              <a:cs typeface="+mn-cs"/>
            </a:endParaRPr>
          </a:p>
          <a:p>
            <a:pPr rtl="0" eaLnBrk="1" fontAlgn="t" latinLnBrk="0" hangingPunct="1"/>
            <a:r>
              <a:rPr lang="fr-FR" sz="882" b="0" i="0" u="none" strike="noStrike" kern="1200" dirty="0">
                <a:solidFill>
                  <a:schemeClr val="tx1"/>
                </a:solidFill>
                <a:effectLst/>
                <a:latin typeface="Segoe UI Light" pitchFamily="34" charset="0"/>
                <a:ea typeface="+mn-ea"/>
                <a:cs typeface="+mn-cs"/>
              </a:rPr>
              <a:t>1.1 Proposer des équivalents textuels à tout contenu non textuel</a:t>
            </a:r>
          </a:p>
          <a:p>
            <a:pPr rtl="0" eaLnBrk="1" fontAlgn="t" latinLnBrk="0" hangingPunct="1"/>
            <a:r>
              <a:rPr lang="fr-FR" sz="882" b="0" i="0" u="none" strike="noStrike" kern="1200" dirty="0">
                <a:solidFill>
                  <a:schemeClr val="tx1"/>
                </a:solidFill>
                <a:effectLst/>
                <a:latin typeface="Segoe UI Light" pitchFamily="34" charset="0"/>
                <a:ea typeface="+mn-ea"/>
                <a:cs typeface="+mn-cs"/>
              </a:rPr>
              <a:t>1.2 Proposer des versions de remplacement aux média temporels</a:t>
            </a:r>
          </a:p>
          <a:p>
            <a:pPr rtl="0" eaLnBrk="1" fontAlgn="t" latinLnBrk="0" hangingPunct="1"/>
            <a:r>
              <a:rPr lang="fr-FR" sz="882" b="0" i="0" u="none" strike="noStrike" kern="1200" dirty="0">
                <a:solidFill>
                  <a:schemeClr val="tx1"/>
                </a:solidFill>
                <a:effectLst/>
                <a:latin typeface="Segoe UI Light" pitchFamily="34" charset="0"/>
                <a:ea typeface="+mn-ea"/>
                <a:cs typeface="+mn-cs"/>
              </a:rPr>
              <a:t>1.3 Créer un contenu qui puisse être présenté de différentes manières sans perte d'information ni de structure</a:t>
            </a:r>
          </a:p>
          <a:p>
            <a:pPr rtl="0" eaLnBrk="1" fontAlgn="t" latinLnBrk="0" hangingPunct="1"/>
            <a:r>
              <a:rPr lang="fr-FR" sz="882" b="0" i="0" u="none" strike="noStrike" kern="1200" dirty="0">
                <a:solidFill>
                  <a:schemeClr val="tx1"/>
                </a:solidFill>
                <a:effectLst/>
                <a:latin typeface="Segoe UI Light" pitchFamily="34" charset="0"/>
                <a:ea typeface="+mn-ea"/>
                <a:cs typeface="+mn-cs"/>
              </a:rPr>
              <a:t>1.4 Faciliter la perception visuelle et auditive du contenu par l'utilisateur, notamment en séparant le premier plan de l'arrière-plan</a:t>
            </a:r>
          </a:p>
          <a:p>
            <a:pPr rtl="0" eaLnBrk="1" fontAlgn="t" latinLnBrk="0" hangingPunct="1"/>
            <a:r>
              <a:rPr lang="fr-FR" sz="882" b="0" i="0" u="none" strike="noStrike" kern="1200" dirty="0">
                <a:solidFill>
                  <a:schemeClr val="tx1"/>
                </a:solidFill>
                <a:effectLst/>
                <a:latin typeface="Segoe UI Light" pitchFamily="34" charset="0"/>
                <a:ea typeface="+mn-ea"/>
                <a:cs typeface="+mn-cs"/>
              </a:rPr>
              <a:t>2.1 Rendre toutes les fonctionnalités accessibles au clavier</a:t>
            </a:r>
          </a:p>
          <a:p>
            <a:pPr rtl="0" eaLnBrk="1" fontAlgn="t" latinLnBrk="0" hangingPunct="1"/>
            <a:r>
              <a:rPr lang="fr-FR" sz="882" b="0" i="0" u="none" strike="noStrike" kern="1200" dirty="0">
                <a:solidFill>
                  <a:schemeClr val="tx1"/>
                </a:solidFill>
                <a:effectLst/>
                <a:latin typeface="Segoe UI Light" pitchFamily="34" charset="0"/>
                <a:ea typeface="+mn-ea"/>
                <a:cs typeface="+mn-cs"/>
              </a:rPr>
              <a:t>2.2 Laisser à l'utilisateur suffisamment de temps pour lire et utiliser le contenu</a:t>
            </a:r>
          </a:p>
          <a:p>
            <a:pPr rtl="0" eaLnBrk="1" fontAlgn="t" latinLnBrk="0" hangingPunct="1"/>
            <a:r>
              <a:rPr lang="fr-FR" sz="882" b="0" i="0" u="none" strike="noStrike" kern="1200" dirty="0">
                <a:solidFill>
                  <a:schemeClr val="tx1"/>
                </a:solidFill>
                <a:effectLst/>
                <a:latin typeface="Segoe UI Light" pitchFamily="34" charset="0"/>
                <a:ea typeface="+mn-ea"/>
                <a:cs typeface="+mn-cs"/>
              </a:rPr>
              <a:t>2.3 Ne pas concevoir de contenu susceptible de provoquer des crises</a:t>
            </a:r>
          </a:p>
          <a:p>
            <a:pPr rtl="0" eaLnBrk="1" fontAlgn="t" latinLnBrk="0" hangingPunct="1"/>
            <a:r>
              <a:rPr lang="fr-FR" sz="882" b="0" i="0" u="none" strike="noStrike" kern="1200" dirty="0">
                <a:solidFill>
                  <a:schemeClr val="tx1"/>
                </a:solidFill>
                <a:effectLst/>
                <a:latin typeface="Segoe UI Light" pitchFamily="34" charset="0"/>
                <a:ea typeface="+mn-ea"/>
                <a:cs typeface="+mn-cs"/>
              </a:rPr>
              <a:t>2.4 Fournir à l'utilisateur des éléments d'orientation pour naviguer, trouver le contenu et se situer dans le site</a:t>
            </a:r>
          </a:p>
          <a:p>
            <a:pPr rtl="0" eaLnBrk="1" fontAlgn="t" latinLnBrk="0" hangingPunct="1"/>
            <a:r>
              <a:rPr lang="fr-FR" sz="882" b="0" i="0" u="none" strike="noStrike" kern="1200" dirty="0">
                <a:solidFill>
                  <a:schemeClr val="tx1"/>
                </a:solidFill>
                <a:effectLst/>
                <a:latin typeface="Segoe UI Light" pitchFamily="34" charset="0"/>
                <a:ea typeface="+mn-ea"/>
                <a:cs typeface="+mn-cs"/>
              </a:rPr>
              <a:t>3.1 Rendre le contenu textuel lisible et compréhensible</a:t>
            </a:r>
          </a:p>
          <a:p>
            <a:pPr rtl="0" eaLnBrk="1" fontAlgn="t" latinLnBrk="0" hangingPunct="1"/>
            <a:r>
              <a:rPr lang="fr-FR" sz="882" b="0" i="0" u="none" strike="noStrike" kern="1200" dirty="0">
                <a:solidFill>
                  <a:schemeClr val="tx1"/>
                </a:solidFill>
                <a:effectLst/>
                <a:latin typeface="Segoe UI Light" pitchFamily="34" charset="0"/>
                <a:ea typeface="+mn-ea"/>
                <a:cs typeface="+mn-cs"/>
              </a:rPr>
              <a:t>3.2 Faire en sorte que les pages apparaissent et fonctionnent de manière prévisible</a:t>
            </a:r>
          </a:p>
          <a:p>
            <a:pPr rtl="0" eaLnBrk="1" fontAlgn="t" latinLnBrk="0" hangingPunct="1"/>
            <a:r>
              <a:rPr lang="fr-FR" sz="882" b="0" i="0" u="none" strike="noStrike" kern="1200" dirty="0">
                <a:solidFill>
                  <a:schemeClr val="tx1"/>
                </a:solidFill>
                <a:effectLst/>
                <a:latin typeface="Segoe UI Light" pitchFamily="34" charset="0"/>
                <a:ea typeface="+mn-ea"/>
                <a:cs typeface="+mn-cs"/>
              </a:rPr>
              <a:t>3.3 Aider l'utilisateur à éviter et à corriger les erreurs de saisie</a:t>
            </a:r>
          </a:p>
          <a:p>
            <a:pPr rtl="0" eaLnBrk="1" fontAlgn="t" latinLnBrk="0" hangingPunct="1"/>
            <a:r>
              <a:rPr lang="fr-FR" sz="882" b="0" i="0" u="none" strike="noStrike" kern="1200" dirty="0">
                <a:solidFill>
                  <a:schemeClr val="tx1"/>
                </a:solidFill>
                <a:effectLst/>
                <a:latin typeface="Segoe UI Light" pitchFamily="34" charset="0"/>
                <a:ea typeface="+mn-ea"/>
                <a:cs typeface="+mn-cs"/>
              </a:rPr>
              <a:t>4.1 Optimiser la compatibilité avec les agents utilisateurs actuels et futurs, y compris les technologies d'assistance</a:t>
            </a:r>
          </a:p>
          <a:p>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45565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dirty="0"/>
              <a:t>Environ </a:t>
            </a:r>
            <a:r>
              <a:rPr lang="fr-FR" sz="2400" b="1" dirty="0"/>
              <a:t>15%</a:t>
            </a:r>
            <a:r>
              <a:rPr lang="fr-FR" sz="2400" dirty="0"/>
              <a:t> des habitants de la planète vivent avec une certaine forme de handicap, dont 2 à 4% avec de grandes difficultés (OMS, 2011)</a:t>
            </a:r>
          </a:p>
          <a:p>
            <a:endParaRPr lang="fr-FR" sz="2400" dirty="0"/>
          </a:p>
          <a:p>
            <a:r>
              <a:rPr lang="fr-FR" sz="2400" dirty="0"/>
              <a:t>En France</a:t>
            </a:r>
          </a:p>
          <a:p>
            <a:pPr marL="285750" indent="-285750">
              <a:buFont typeface="Arial" panose="020B0604020202020204" pitchFamily="34" charset="0"/>
              <a:buChar char="•"/>
            </a:pPr>
            <a:r>
              <a:rPr lang="fr-FR" sz="2400" b="1" dirty="0"/>
              <a:t>4,6 M</a:t>
            </a:r>
            <a:r>
              <a:rPr lang="fr-FR" sz="2400" dirty="0"/>
              <a:t> de personnes présentent une forme de handicap, soit 14% de la population de 20 à 59 ans (INSEE)</a:t>
            </a:r>
          </a:p>
          <a:p>
            <a:pPr marL="285750" indent="-285750">
              <a:buFont typeface="Arial" panose="020B0604020202020204" pitchFamily="34" charset="0"/>
              <a:buChar char="•"/>
            </a:pPr>
            <a:r>
              <a:rPr lang="fr-FR" sz="2400" b="1" dirty="0"/>
              <a:t>Sept</a:t>
            </a:r>
            <a:r>
              <a:rPr lang="fr-FR" sz="2400" dirty="0"/>
              <a:t> adultes sur dix portent des lunettes</a:t>
            </a:r>
          </a:p>
          <a:p>
            <a:pPr marL="285750" indent="-285750">
              <a:buFont typeface="Arial" panose="020B0604020202020204" pitchFamily="34" charset="0"/>
              <a:buChar char="•"/>
            </a:pPr>
            <a:r>
              <a:rPr lang="fr-FR" sz="2400" b="1" dirty="0"/>
              <a:t>24 %</a:t>
            </a:r>
            <a:r>
              <a:rPr lang="fr-FR" sz="2400" dirty="0"/>
              <a:t> des personnes &gt;= 80 ans ont des difficultés pour voir les caractères d’imprimerie d’un journal</a:t>
            </a:r>
          </a:p>
          <a:p>
            <a:pPr marL="285750" indent="-285750">
              <a:buFont typeface="Arial" panose="020B0604020202020204" pitchFamily="34" charset="0"/>
              <a:buChar char="•"/>
            </a:pPr>
            <a:r>
              <a:rPr lang="fr-FR" sz="2400" b="1" dirty="0"/>
              <a:t>30%</a:t>
            </a:r>
            <a:r>
              <a:rPr lang="fr-FR" sz="2400" dirty="0"/>
              <a:t> de la population est touchée par la presbytie, soit 20 millions de personnes</a:t>
            </a:r>
          </a:p>
          <a:p>
            <a:endParaRPr lang="fr-FR" sz="2400" b="1" dirty="0"/>
          </a:p>
          <a:p>
            <a:r>
              <a:rPr lang="fr-FR" sz="2400" b="1" dirty="0"/>
              <a:t>Réputation de l’Entreprise</a:t>
            </a:r>
          </a:p>
          <a:p>
            <a:pPr marL="571500" lvl="1" indent="-342900">
              <a:buFont typeface="Arial" panose="020B0604020202020204" pitchFamily="34" charset="0"/>
              <a:buChar char="•"/>
            </a:pPr>
            <a:r>
              <a:rPr lang="fr-FR" sz="1800" dirty="0"/>
              <a:t>« </a:t>
            </a:r>
            <a:r>
              <a:rPr lang="fr-FR" sz="1800" i="1" dirty="0"/>
              <a:t>70 % des consommateurs déclarent ne pas acheter un produit fabriqué par une entreprise qu'ils n'apprécient pas</a:t>
            </a:r>
            <a:r>
              <a:rPr lang="fr-FR" sz="1800" dirty="0"/>
              <a:t>. » </a:t>
            </a:r>
            <a:r>
              <a:rPr lang="fr-FR" sz="1200" dirty="0"/>
              <a:t>Weber Shandwick/KRC </a:t>
            </a:r>
            <a:r>
              <a:rPr lang="fr-FR" sz="1200" dirty="0" err="1"/>
              <a:t>Research</a:t>
            </a:r>
            <a:r>
              <a:rPr lang="fr-FR" sz="1200" dirty="0"/>
              <a:t> Fabrice </a:t>
            </a:r>
            <a:r>
              <a:rPr lang="fr-FR" sz="1200" dirty="0" err="1"/>
              <a:t>Frossart</a:t>
            </a:r>
            <a:r>
              <a:rPr lang="fr-FR" sz="1200" dirty="0"/>
              <a:t>, 19 janv. 2012</a:t>
            </a:r>
            <a:endParaRPr lang="fr-FR" sz="1800" dirty="0"/>
          </a:p>
          <a:p>
            <a:pPr marL="571500" lvl="1" indent="-342900">
              <a:buFont typeface="Arial" panose="020B0604020202020204" pitchFamily="34" charset="0"/>
              <a:buChar char="•"/>
            </a:pPr>
            <a:r>
              <a:rPr lang="fr-FR" sz="1800" dirty="0"/>
              <a:t>« 25 % de la valeur d’une entreprise est directement liée à sa réputation. » </a:t>
            </a:r>
            <a:r>
              <a:rPr lang="fr-FR" sz="1200" dirty="0"/>
              <a:t>Deloitte Forum Economique Mondial, 2014</a:t>
            </a:r>
          </a:p>
          <a:p>
            <a:r>
              <a:rPr lang="fr-FR" sz="2400" b="1" dirty="0"/>
              <a:t>Pénalités</a:t>
            </a:r>
          </a:p>
          <a:p>
            <a:pPr marL="571500" lvl="1" indent="-342900">
              <a:buFont typeface="Arial" panose="020B0604020202020204" pitchFamily="34" charset="0"/>
              <a:buChar char="•"/>
            </a:pPr>
            <a:r>
              <a:rPr lang="fr-FR" sz="1800" dirty="0"/>
              <a:t>Loi de 2005 : 25000 Euros, reconductible annuellement</a:t>
            </a:r>
          </a:p>
          <a:p>
            <a:pPr marL="571500" lvl="1" indent="-342900">
              <a:buFont typeface="Arial" panose="020B0604020202020204" pitchFamily="34" charset="0"/>
              <a:buChar char="•"/>
            </a:pPr>
            <a:r>
              <a:rPr lang="fr-FR" sz="1800" dirty="0"/>
              <a:t>Entreprises &gt; 20 salariés : 6% de travailleur handicapé obligatoire. Sanction de 400 à 1500 fois le Smic horaire par personne manquante</a:t>
            </a:r>
          </a:p>
          <a:p>
            <a:r>
              <a:rPr lang="fr-FR" sz="2400" b="1" dirty="0"/>
              <a:t>Risque pénal de la discrimination</a:t>
            </a:r>
          </a:p>
          <a:p>
            <a:pPr marL="514350" lvl="1" indent="-285750">
              <a:buFont typeface="Arial" panose="020B0604020202020204" pitchFamily="34" charset="0"/>
              <a:buChar char="•"/>
            </a:pPr>
            <a:r>
              <a:rPr lang="fr-FR" sz="1600" dirty="0"/>
              <a:t>Peine d’</a:t>
            </a:r>
            <a:r>
              <a:rPr lang="fr-FR" sz="1600" dirty="0" err="1"/>
              <a:t>enprisonnement</a:t>
            </a:r>
            <a:r>
              <a:rPr lang="fr-FR" sz="1600" dirty="0"/>
              <a:t> </a:t>
            </a:r>
            <a:r>
              <a:rPr lang="fr-FR" sz="1600" dirty="0" err="1"/>
              <a:t>jsuqu’à</a:t>
            </a:r>
            <a:r>
              <a:rPr lang="fr-FR" sz="1600" dirty="0"/>
              <a:t> 3 ans</a:t>
            </a:r>
          </a:p>
          <a:p>
            <a:pPr marL="514350" lvl="1" indent="-285750">
              <a:buFont typeface="Arial" panose="020B0604020202020204" pitchFamily="34" charset="0"/>
              <a:buChar char="•"/>
            </a:pPr>
            <a:r>
              <a:rPr lang="fr-FR" sz="1600" dirty="0"/>
              <a:t>Amende jusqu’à 45000 Euros</a:t>
            </a:r>
          </a:p>
          <a:p>
            <a:r>
              <a:rPr lang="fr-FR" sz="2400" b="1" dirty="0"/>
              <a:t>Risque Prud’hommal</a:t>
            </a:r>
          </a:p>
          <a:p>
            <a:pPr marL="571500" lvl="1" indent="-342900">
              <a:buFont typeface="Arial" panose="020B0604020202020204" pitchFamily="34" charset="0"/>
              <a:buChar char="•"/>
            </a:pPr>
            <a:r>
              <a:rPr lang="fr-FR" sz="1600" dirty="0"/>
              <a:t>Le travailleur peut saisir le conseil des prud'hommes afin d'obtenir des dommages et intérêts</a:t>
            </a:r>
          </a:p>
          <a:p>
            <a:r>
              <a:rPr lang="fr-FR" sz="2400" b="1" dirty="0"/>
              <a:t>Devoir de conseil du Fournisseur</a:t>
            </a:r>
          </a:p>
          <a:p>
            <a:pPr marL="571500" lvl="1" indent="-342900">
              <a:buFont typeface="Arial" panose="020B0604020202020204" pitchFamily="34" charset="0"/>
              <a:buChar char="•"/>
            </a:pPr>
            <a:r>
              <a:rPr lang="fr-FR" sz="1600" dirty="0"/>
              <a:t>Obligation de conseil</a:t>
            </a:r>
          </a:p>
          <a:p>
            <a:pPr marL="571500" lvl="1" indent="-342900">
              <a:buFont typeface="Arial" panose="020B0604020202020204" pitchFamily="34" charset="0"/>
              <a:buChar char="•"/>
            </a:pPr>
            <a:r>
              <a:rPr lang="fr-FR" sz="1600" dirty="0"/>
              <a:t>Obligation de mise en garde</a:t>
            </a:r>
          </a:p>
          <a:p>
            <a:pPr marL="571500" lvl="1" indent="-342900">
              <a:buFont typeface="Arial" panose="020B0604020202020204" pitchFamily="34" charset="0"/>
              <a:buChar char="•"/>
            </a:pPr>
            <a:r>
              <a:rPr lang="fr-FR" sz="1600" dirty="0"/>
              <a:t>Obligation de délivrance conforme</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6110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2000" dirty="0"/>
              <a:t>34% de participation (82 sur 241)</a:t>
            </a:r>
          </a:p>
          <a:p>
            <a:endParaRPr lang="fr-FR" sz="2000" dirty="0"/>
          </a:p>
          <a:p>
            <a:r>
              <a:rPr lang="fr-FR" sz="2000" dirty="0"/>
              <a:t>Rarement la priorité …</a:t>
            </a:r>
          </a:p>
          <a:p>
            <a:pPr marL="571500" lvl="1" indent="-342900">
              <a:buFont typeface="Arial" panose="020B0604020202020204" pitchFamily="34" charset="0"/>
              <a:buChar char="•"/>
            </a:pPr>
            <a:r>
              <a:rPr lang="fr-FR" sz="1600" i="1" dirty="0"/>
              <a:t>« Nous ne sommes pas forcement au courant de qu'il faut mettre en place pour y arriver et surtout c'est un problème de coût pour nos clients. Déjà que l'on a pas le temps de faire des tests... :( »</a:t>
            </a:r>
          </a:p>
          <a:p>
            <a:pPr marL="571500" lvl="1" indent="-342900">
              <a:buFont typeface="Arial" panose="020B0604020202020204" pitchFamily="34" charset="0"/>
              <a:buChar char="•"/>
            </a:pPr>
            <a:r>
              <a:rPr lang="fr-FR" sz="1600" i="1" dirty="0"/>
              <a:t>« Never been </a:t>
            </a:r>
            <a:r>
              <a:rPr lang="fr-FR" sz="1600" i="1" dirty="0" err="1"/>
              <a:t>asked</a:t>
            </a:r>
            <a:r>
              <a:rPr lang="fr-FR" sz="1600" i="1" dirty="0"/>
              <a:t> for »</a:t>
            </a:r>
          </a:p>
          <a:p>
            <a:pPr marL="571500" lvl="1" indent="-342900">
              <a:buFont typeface="Arial" panose="020B0604020202020204" pitchFamily="34" charset="0"/>
              <a:buChar char="•"/>
            </a:pPr>
            <a:r>
              <a:rPr lang="fr-FR" sz="1600" i="1" dirty="0"/>
              <a:t>« </a:t>
            </a:r>
            <a:r>
              <a:rPr lang="en-US" sz="1600" i="1" dirty="0"/>
              <a:t>Because accessibility has a cost to implement and customer prefers put the budget on other functionalities</a:t>
            </a:r>
            <a:r>
              <a:rPr lang="fr-FR" sz="1600" i="1" dirty="0"/>
              <a:t> »</a:t>
            </a:r>
          </a:p>
          <a:p>
            <a:endParaRPr lang="fr-FR" sz="2000" dirty="0"/>
          </a:p>
          <a:p>
            <a:r>
              <a:rPr lang="fr-FR" sz="2000" dirty="0"/>
              <a:t>… Mais le sujet n’est pas ignoré</a:t>
            </a:r>
          </a:p>
          <a:p>
            <a:pPr marL="571500" lvl="1" indent="-342900">
              <a:buFont typeface="Arial" panose="020B0604020202020204" pitchFamily="34" charset="0"/>
              <a:buChar char="•"/>
            </a:pPr>
            <a:r>
              <a:rPr lang="fr-FR" sz="1600" i="1" dirty="0"/>
              <a:t>« </a:t>
            </a:r>
            <a:r>
              <a:rPr lang="en-US" sz="1600" i="1" dirty="0"/>
              <a:t>Because the more accessible the web apps are, the more users will be able to use them</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 </a:t>
            </a:r>
            <a:r>
              <a:rPr lang="en-US" sz="1600" i="1" dirty="0" err="1"/>
              <a:t>mainy</a:t>
            </a:r>
            <a:r>
              <a:rPr lang="en-US" sz="1600" i="1" dirty="0"/>
              <a:t> work on government projects and it is one of the key drivers for </a:t>
            </a:r>
            <a:r>
              <a:rPr lang="en-US" sz="1600" i="1" dirty="0" err="1"/>
              <a:t>inclution</a:t>
            </a:r>
            <a:r>
              <a:rPr lang="en-US" sz="1600" i="1" dirty="0"/>
              <a:t> of the </a:t>
            </a:r>
            <a:r>
              <a:rPr lang="en-US" sz="1600" i="1" dirty="0" err="1"/>
              <a:t>populus</a:t>
            </a:r>
            <a:r>
              <a:rPr lang="en-US" sz="1600" i="1" dirty="0"/>
              <a:t> in government services</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 found some great stats on Accessibility (people with disabilities </a:t>
            </a:r>
            <a:r>
              <a:rPr lang="en-US" sz="1600" i="1" dirty="0" err="1"/>
              <a:t>etc</a:t>
            </a:r>
            <a:r>
              <a:rPr lang="en-US" sz="1600" i="1" dirty="0"/>
              <a:t>) that I always include in a requirement discussion with the customer. They nearly always add it as requirement after that</a:t>
            </a:r>
            <a:r>
              <a:rPr lang="fr-FR" sz="1600" i="1" dirty="0"/>
              <a:t> »</a:t>
            </a:r>
            <a:endParaRPr lang="en-US" sz="1600" i="1" dirty="0"/>
          </a:p>
          <a:p>
            <a:endParaRPr lang="en-US" sz="2000" dirty="0"/>
          </a:p>
          <a:p>
            <a:r>
              <a:rPr lang="en-US" sz="2000" dirty="0"/>
              <a:t>Et des propositions</a:t>
            </a:r>
          </a:p>
          <a:p>
            <a:pPr marL="571500" lvl="1" indent="-342900">
              <a:buFont typeface="Arial" panose="020B0604020202020204" pitchFamily="34" charset="0"/>
              <a:buChar char="•"/>
            </a:pPr>
            <a:r>
              <a:rPr lang="fr-FR" sz="1600" i="1" dirty="0"/>
              <a:t>« </a:t>
            </a:r>
            <a:r>
              <a:rPr lang="en-US" sz="1600" i="1" dirty="0"/>
              <a:t>Awareness of everyone within Microsoft Template of SOW and ESWO to be ready for that Workshop with customer to increase their awareness</a:t>
            </a:r>
            <a:r>
              <a:rPr lang="fr-FR" sz="1600" i="1" dirty="0"/>
              <a:t> »</a:t>
            </a:r>
          </a:p>
          <a:p>
            <a:pPr marL="571500" lvl="1" indent="-342900">
              <a:buFont typeface="Arial" panose="020B0604020202020204" pitchFamily="34" charset="0"/>
              <a:buChar char="•"/>
            </a:pPr>
            <a:r>
              <a:rPr lang="fr-FR" sz="1600" i="1" dirty="0"/>
              <a:t>« </a:t>
            </a:r>
            <a:r>
              <a:rPr lang="en-US" sz="1600" i="1" dirty="0"/>
              <a:t>Put it in contract as in GDPR &amp; estimated in estimated tools</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Introduce it in delivery playbook</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Give us a good angle to push customers to embrace the practice</a:t>
            </a:r>
            <a:r>
              <a:rPr lang="fr-FR" sz="1600" i="1" dirty="0"/>
              <a:t> »</a:t>
            </a:r>
            <a:endParaRPr lang="fr-FR"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350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dirty="0"/>
              <a:t>Contrôle des informations obligatoires </a:t>
            </a:r>
            <a:r>
              <a:rPr lang="fr-FR" sz="1800" dirty="0"/>
              <a:t>(humain)</a:t>
            </a:r>
          </a:p>
          <a:p>
            <a:pPr marL="446088" lvl="1" indent="-217488">
              <a:buFont typeface="Arial" panose="020B0604020202020204" pitchFamily="34" charset="0"/>
              <a:buChar char="•"/>
            </a:pPr>
            <a:r>
              <a:rPr lang="fr-FR" sz="1400" dirty="0"/>
              <a:t>Page de déclaration d’accessibilité</a:t>
            </a:r>
          </a:p>
          <a:p>
            <a:pPr marL="446088" lvl="1" indent="-217488">
              <a:buFont typeface="Arial" panose="020B0604020202020204" pitchFamily="34" charset="0"/>
              <a:buChar char="•"/>
            </a:pPr>
            <a:r>
              <a:rPr lang="fr-FR" sz="1400" dirty="0"/>
              <a:t>Lien actif permettant de remonter des non-conformités</a:t>
            </a:r>
          </a:p>
          <a:p>
            <a:pPr marL="446088" lvl="1" indent="-217488">
              <a:buFont typeface="Arial" panose="020B0604020202020204" pitchFamily="34" charset="0"/>
              <a:buChar char="•"/>
            </a:pPr>
            <a:r>
              <a:rPr lang="fr-FR" sz="1400" dirty="0"/>
              <a:t>Support accessible</a:t>
            </a:r>
          </a:p>
          <a:p>
            <a:pPr marL="446088" lvl="1" indent="-217488">
              <a:buFont typeface="Arial" panose="020B0604020202020204" pitchFamily="34" charset="0"/>
              <a:buChar char="•"/>
            </a:pPr>
            <a:r>
              <a:rPr lang="fr-FR" sz="1400" dirty="0"/>
              <a:t>Structure du site et accès au plan du site</a:t>
            </a:r>
          </a:p>
          <a:p>
            <a:r>
              <a:rPr lang="fr-FR" sz="1800" b="1" dirty="0"/>
              <a:t>Tests techniques </a:t>
            </a:r>
            <a:r>
              <a:rPr lang="fr-FR" sz="1800" dirty="0"/>
              <a:t>(partiellement automatisable)</a:t>
            </a:r>
          </a:p>
          <a:p>
            <a:pPr marL="446088" lvl="1" indent="-217488">
              <a:buFont typeface="Arial" panose="020B0604020202020204" pitchFamily="34" charset="0"/>
              <a:buChar char="•"/>
            </a:pPr>
            <a:r>
              <a:rPr lang="fr-FR" sz="1400" dirty="0"/>
              <a:t>Contenu texte</a:t>
            </a:r>
          </a:p>
          <a:p>
            <a:pPr marL="446088" lvl="1" indent="-217488">
              <a:buFont typeface="Arial" panose="020B0604020202020204" pitchFamily="34" charset="0"/>
              <a:buChar char="•"/>
            </a:pPr>
            <a:r>
              <a:rPr lang="fr-FR" sz="1400" dirty="0"/>
              <a:t>Contenu non-texte, images</a:t>
            </a:r>
          </a:p>
          <a:p>
            <a:pPr marL="446088" lvl="1" indent="-217488">
              <a:buFont typeface="Arial" panose="020B0604020202020204" pitchFamily="34" charset="0"/>
              <a:buChar char="•"/>
            </a:pPr>
            <a:r>
              <a:rPr lang="fr-FR" sz="1400" dirty="0"/>
              <a:t>Couleurs et contrastes</a:t>
            </a:r>
          </a:p>
          <a:p>
            <a:pPr marL="446088" lvl="1" indent="-217488">
              <a:buFont typeface="Arial" panose="020B0604020202020204" pitchFamily="34" charset="0"/>
              <a:buChar char="•"/>
            </a:pPr>
            <a:r>
              <a:rPr lang="fr-FR" sz="1400" dirty="0"/>
              <a:t>Titres</a:t>
            </a:r>
          </a:p>
          <a:p>
            <a:pPr marL="446088" lvl="1" indent="-217488">
              <a:buFont typeface="Arial" panose="020B0604020202020204" pitchFamily="34" charset="0"/>
              <a:buChar char="•"/>
            </a:pPr>
            <a:r>
              <a:rPr lang="fr-FR" sz="1400" dirty="0"/>
              <a:t>Liens</a:t>
            </a:r>
          </a:p>
          <a:p>
            <a:pPr marL="446088" lvl="1" indent="-217488">
              <a:buFont typeface="Arial" panose="020B0604020202020204" pitchFamily="34" charset="0"/>
              <a:buChar char="•"/>
            </a:pPr>
            <a:r>
              <a:rPr lang="fr-FR" sz="1400" dirty="0"/>
              <a:t>Zones de la page Web (rôles ARIA : banner, navigation, </a:t>
            </a:r>
            <a:r>
              <a:rPr lang="fr-FR" sz="1400" dirty="0" err="1"/>
              <a:t>search</a:t>
            </a:r>
            <a:r>
              <a:rPr lang="fr-FR" sz="1400" dirty="0"/>
              <a:t>, </a:t>
            </a:r>
            <a:r>
              <a:rPr lang="fr-FR" sz="1400" dirty="0" err="1"/>
              <a:t>footer</a:t>
            </a:r>
            <a:r>
              <a:rPr lang="fr-FR" sz="1400" dirty="0"/>
              <a:t>, main)</a:t>
            </a:r>
          </a:p>
          <a:p>
            <a:pPr marL="446088" lvl="1" indent="-217488">
              <a:buFont typeface="Arial" panose="020B0604020202020204" pitchFamily="34" charset="0"/>
              <a:buChar char="•"/>
            </a:pPr>
            <a:r>
              <a:rPr lang="fr-FR" sz="1400" dirty="0"/>
              <a:t>Inspection HTML, CSS</a:t>
            </a:r>
          </a:p>
          <a:p>
            <a:r>
              <a:rPr lang="fr-FR" sz="1800" b="1" dirty="0"/>
              <a:t>Tests fonctionnels </a:t>
            </a:r>
            <a:r>
              <a:rPr lang="fr-FR" sz="1800" dirty="0"/>
              <a:t>(humain)</a:t>
            </a:r>
          </a:p>
          <a:p>
            <a:pPr marL="446088" lvl="1" indent="-217488">
              <a:buFont typeface="Arial" panose="020B0604020202020204" pitchFamily="34" charset="0"/>
              <a:buChar char="•"/>
            </a:pPr>
            <a:r>
              <a:rPr lang="fr-FR" sz="1400" dirty="0"/>
              <a:t>Navigation au clavier</a:t>
            </a:r>
          </a:p>
          <a:p>
            <a:pPr marL="446088" lvl="1" indent="-217488">
              <a:buFont typeface="Arial" panose="020B0604020202020204" pitchFamily="34" charset="0"/>
              <a:buChar char="•"/>
            </a:pPr>
            <a:r>
              <a:rPr lang="fr-FR" sz="1400" dirty="0"/>
              <a:t>Agrandissement du texte</a:t>
            </a:r>
          </a:p>
          <a:p>
            <a:pPr marL="446088" lvl="1" indent="-217488">
              <a:buFont typeface="Arial" panose="020B0604020202020204" pitchFamily="34" charset="0"/>
              <a:buChar char="•"/>
            </a:pPr>
            <a:r>
              <a:rPr lang="fr-FR" sz="1400" dirty="0"/>
              <a:t>Navigation et narration avec un lecteur d’écran (NVDA, </a:t>
            </a:r>
            <a:r>
              <a:rPr lang="fr-FR" sz="1400" dirty="0" err="1"/>
              <a:t>Jaws</a:t>
            </a:r>
            <a:r>
              <a:rPr lang="fr-FR" sz="1400" dirty="0"/>
              <a:t>)</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EE77DC3E-B1A6-4522-AF6F-2AD054F499D8}" type="datetime8">
              <a:rPr lang="en-US" smtClean="0"/>
              <a:t>4/19/2019 12:21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76936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Image 6">
            <a:extLst>
              <a:ext uri="{FF2B5EF4-FFF2-40B4-BE49-F238E27FC236}">
                <a16:creationId xmlns:a16="http://schemas.microsoft.com/office/drawing/2014/main" id="{CF112723-EA82-4DB7-86E9-BB915B55E11C}"/>
              </a:ext>
              <a:ext uri="{C183D7F6-B498-43B3-948B-1728B52AA6E4}">
                <adec:decorative xmlns:adec="http://schemas.microsoft.com/office/drawing/2017/decorative" val="1"/>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27275" y="563817"/>
            <a:ext cx="2051050" cy="336550"/>
          </a:xfrm>
          <a:prstGeom prst="rect">
            <a:avLst/>
          </a:prstGeom>
          <a:noFill/>
          <a:ln>
            <a:noFill/>
          </a:ln>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
        <p:nvSpPr>
          <p:cNvPr id="7" name="Espace réservé du numéro de diapositive 5">
            <a:extLst>
              <a:ext uri="{FF2B5EF4-FFF2-40B4-BE49-F238E27FC236}">
                <a16:creationId xmlns:a16="http://schemas.microsoft.com/office/drawing/2014/main" id="{B2C07AF2-028E-41F3-AC4E-C5379CB9DA9E}"/>
              </a:ext>
            </a:extLst>
          </p:cNvPr>
          <p:cNvSpPr>
            <a:spLocks noGrp="1"/>
          </p:cNvSpPr>
          <p:nvPr>
            <p:ph type="sldNum" sz="quarter" idx="13"/>
          </p:nvPr>
        </p:nvSpPr>
        <p:spPr>
          <a:xfrm>
            <a:off x="9367639" y="6420145"/>
            <a:ext cx="2743200" cy="365125"/>
          </a:xfrm>
          <a:prstGeom prst="rect">
            <a:avLst/>
          </a:prstGeom>
        </p:spPr>
        <p:txBody>
          <a:bodyPr anchor="b"/>
          <a:lstStyle>
            <a:lvl1pPr algn="r">
              <a:defRPr sz="1400">
                <a:solidFill>
                  <a:schemeClr val="tx1"/>
                </a:solidFill>
              </a:defRPr>
            </a:lvl1pPr>
          </a:lstStyle>
          <a:p>
            <a:fld id="{E349EFCA-1D56-47B0-9E12-90EC9BA2FE55}" type="slidenum">
              <a:rPr lang="fr-FR" smtClean="0"/>
              <a:pPr/>
              <a:t>‹N°›</a:t>
            </a:fld>
            <a:endParaRPr lang="fr-FR" dirty="0"/>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Image 7">
            <a:extLst>
              <a:ext uri="{FF2B5EF4-FFF2-40B4-BE49-F238E27FC236}">
                <a16:creationId xmlns:a16="http://schemas.microsoft.com/office/drawing/2014/main" id="{913BBD8C-A56F-4D1A-BEC7-EEA72E11F64E}"/>
              </a:ext>
            </a:extLst>
          </p:cNvPr>
          <p:cNvPicPr>
            <a:picLocks noChangeAspect="1"/>
          </p:cNvPicPr>
          <p:nvPr userDrawn="1"/>
        </p:nvPicPr>
        <p:blipFill>
          <a:blip r:embed="rId3"/>
          <a:stretch>
            <a:fillRect/>
          </a:stretch>
        </p:blipFill>
        <p:spPr>
          <a:xfrm>
            <a:off x="6823513" y="1726070"/>
            <a:ext cx="3966407" cy="3405860"/>
          </a:xfrm>
          <a:prstGeom prst="rect">
            <a:avLst/>
          </a:prstGeom>
        </p:spPr>
      </p:pic>
      <p:pic>
        <p:nvPicPr>
          <p:cNvPr id="7" name="Image 6">
            <a:extLst>
              <a:ext uri="{FF2B5EF4-FFF2-40B4-BE49-F238E27FC236}">
                <a16:creationId xmlns:a16="http://schemas.microsoft.com/office/drawing/2014/main" id="{E2AC8B23-992E-43E0-BDC7-672B6EBDA027}"/>
              </a:ext>
              <a:ext uri="{C183D7F6-B498-43B3-948B-1728B52AA6E4}">
                <adec:decorative xmlns:adec="http://schemas.microsoft.com/office/drawing/2017/decorative" val="1"/>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64333" y="563817"/>
            <a:ext cx="2051050" cy="336550"/>
          </a:xfrm>
          <a:prstGeom prst="rect">
            <a:avLst/>
          </a:prstGeom>
          <a:noFill/>
          <a:ln>
            <a:noFill/>
          </a:ln>
        </p:spPr>
      </p:pic>
      <p:sp>
        <p:nvSpPr>
          <p:cNvPr id="10" name="Espace réservé du numéro de diapositive 5">
            <a:extLst>
              <a:ext uri="{FF2B5EF4-FFF2-40B4-BE49-F238E27FC236}">
                <a16:creationId xmlns:a16="http://schemas.microsoft.com/office/drawing/2014/main" id="{B5449851-8F98-4472-9272-260B17553571}"/>
              </a:ext>
            </a:extLst>
          </p:cNvPr>
          <p:cNvSpPr>
            <a:spLocks noGrp="1"/>
          </p:cNvSpPr>
          <p:nvPr>
            <p:ph type="sldNum" sz="quarter" idx="13"/>
          </p:nvPr>
        </p:nvSpPr>
        <p:spPr>
          <a:xfrm>
            <a:off x="9367639" y="6420145"/>
            <a:ext cx="2743200" cy="365125"/>
          </a:xfrm>
          <a:prstGeom prst="rect">
            <a:avLst/>
          </a:prstGeom>
        </p:spPr>
        <p:txBody>
          <a:bodyPr anchor="b"/>
          <a:lstStyle>
            <a:lvl1pPr algn="r">
              <a:defRPr sz="1400">
                <a:solidFill>
                  <a:schemeClr val="tx1"/>
                </a:solidFill>
              </a:defRPr>
            </a:lvl1pPr>
          </a:lstStyle>
          <a:p>
            <a:fld id="{E349EFCA-1D56-47B0-9E12-90EC9BA2FE55}" type="slidenum">
              <a:rPr lang="fr-FR" smtClean="0"/>
              <a:pPr/>
              <a:t>‹N°›</a:t>
            </a:fld>
            <a:endParaRPr lang="fr-FR" dirty="0"/>
          </a:p>
        </p:txBody>
      </p:sp>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fr-FR"/>
              <a:t>Modifiez le style du titre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332E0A2F-FA42-4BAA-9426-7B7ACB755B71}"/>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82DEABE9-5DB4-4B05-9751-7EFD446436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258D99-BC77-4618-9360-ACF31E730437}"/>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8041E187-CEA7-45E4-9D09-DE931FA315FA}"/>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202FC7D6-90CB-4343-B7EE-6C9758CF3C41}"/>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AA6C7EAF-634A-4D13-B9DC-8436ED704CF0}"/>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553998"/>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2F4DB3-6E84-4D18-9CFA-011602313E3F}"/>
              </a:ext>
            </a:extLst>
          </p:cNvPr>
          <p:cNvSpPr/>
          <p:nvPr userDrawn="1"/>
        </p:nvSpPr>
        <p:spPr bwMode="auto">
          <a:xfrm>
            <a:off x="0" y="553998"/>
            <a:ext cx="1720734" cy="6304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8DCFE2F-69C9-48C5-887C-DD28840C68C9}"/>
              </a:ext>
            </a:extLst>
          </p:cNvPr>
          <p:cNvSpPr/>
          <p:nvPr userDrawn="1"/>
        </p:nvSpPr>
        <p:spPr bwMode="auto">
          <a:xfrm>
            <a:off x="0" y="0"/>
            <a:ext cx="12192000" cy="5539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826927" y="0"/>
            <a:ext cx="9777983" cy="492443"/>
          </a:xfrm>
        </p:spPr>
        <p:txBody>
          <a:bodyPr/>
          <a:lstStyle>
            <a:lvl1pPr>
              <a:defRPr sz="3200">
                <a:solidFill>
                  <a:schemeClr val="bg1"/>
                </a:solidFill>
              </a:defRPr>
            </a:lvl1pPr>
          </a:lstStyle>
          <a:p>
            <a:r>
              <a:rPr lang="fr-FR" dirty="0"/>
              <a:t>Modifiez le style du titre</a:t>
            </a:r>
            <a:endParaRPr lang="en-US" dirty="0"/>
          </a:p>
        </p:txBody>
      </p:sp>
      <p:sp>
        <p:nvSpPr>
          <p:cNvPr id="4" name="Text Placeholder 3"/>
          <p:cNvSpPr>
            <a:spLocks noGrp="1"/>
          </p:cNvSpPr>
          <p:nvPr>
            <p:ph type="body" sz="quarter" idx="10"/>
          </p:nvPr>
        </p:nvSpPr>
        <p:spPr>
          <a:xfrm>
            <a:off x="1826926" y="1434370"/>
            <a:ext cx="9777984"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cxnSp>
        <p:nvCxnSpPr>
          <p:cNvPr id="6" name="Connecteur droit 5">
            <a:extLst>
              <a:ext uri="{FF2B5EF4-FFF2-40B4-BE49-F238E27FC236}">
                <a16:creationId xmlns:a16="http://schemas.microsoft.com/office/drawing/2014/main" id="{BC9587FC-6F71-4923-B334-89EF4CE10343}"/>
              </a:ext>
            </a:extLst>
          </p:cNvPr>
          <p:cNvCxnSpPr>
            <a:cxnSpLocks/>
          </p:cNvCxnSpPr>
          <p:nvPr userDrawn="1"/>
        </p:nvCxnSpPr>
        <p:spPr>
          <a:xfrm>
            <a:off x="87287" y="644235"/>
            <a:ext cx="22859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1672BE4-091A-4B8E-B998-4365C87FC775}"/>
              </a:ext>
            </a:extLst>
          </p:cNvPr>
          <p:cNvCxnSpPr>
            <a:cxnSpLocks/>
          </p:cNvCxnSpPr>
          <p:nvPr userDrawn="1"/>
        </p:nvCxnSpPr>
        <p:spPr>
          <a:xfrm>
            <a:off x="87287" y="711431"/>
            <a:ext cx="22859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87D15D1D-3E53-4113-AA15-034923B28413}"/>
              </a:ext>
            </a:extLst>
          </p:cNvPr>
          <p:cNvCxnSpPr>
            <a:cxnSpLocks/>
          </p:cNvCxnSpPr>
          <p:nvPr userDrawn="1"/>
        </p:nvCxnSpPr>
        <p:spPr>
          <a:xfrm>
            <a:off x="87287" y="778627"/>
            <a:ext cx="22859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5">
            <a:extLst>
              <a:ext uri="{FF2B5EF4-FFF2-40B4-BE49-F238E27FC236}">
                <a16:creationId xmlns:a16="http://schemas.microsoft.com/office/drawing/2014/main" id="{14BFF4EB-D97C-41BA-9C58-3E7EADF1A0E3}"/>
              </a:ext>
            </a:extLst>
          </p:cNvPr>
          <p:cNvSpPr>
            <a:spLocks noGrp="1"/>
          </p:cNvSpPr>
          <p:nvPr>
            <p:ph type="sldNum" sz="quarter" idx="12"/>
          </p:nvPr>
        </p:nvSpPr>
        <p:spPr>
          <a:xfrm>
            <a:off x="9367639" y="6420145"/>
            <a:ext cx="2743200" cy="365125"/>
          </a:xfrm>
          <a:prstGeom prst="rect">
            <a:avLst/>
          </a:prstGeom>
        </p:spPr>
        <p:txBody>
          <a:bodyPr anchor="b"/>
          <a:lstStyle>
            <a:lvl1pPr algn="r">
              <a:defRPr sz="1400">
                <a:solidFill>
                  <a:schemeClr val="tx1">
                    <a:lumMod val="50000"/>
                    <a:lumOff val="50000"/>
                  </a:schemeClr>
                </a:solidFill>
              </a:defRPr>
            </a:lvl1pPr>
          </a:lstStyle>
          <a:p>
            <a:fld id="{E349EFCA-1D56-47B0-9E12-90EC9BA2FE55}" type="slidenum">
              <a:rPr lang="fr-FR" smtClean="0"/>
              <a:pPr/>
              <a:t>‹N°›</a:t>
            </a:fld>
            <a:endParaRPr lang="fr-FR" dirty="0"/>
          </a:p>
        </p:txBody>
      </p:sp>
    </p:spTree>
    <p:extLst>
      <p:ext uri="{BB962C8B-B14F-4D97-AF65-F5344CB8AC3E}">
        <p14:creationId xmlns:p14="http://schemas.microsoft.com/office/powerpoint/2010/main" val="1200227232"/>
      </p:ext>
    </p:extLst>
  </p:cSld>
  <p:clrMapOvr>
    <a:masterClrMapping/>
  </p:clrMapOvr>
  <p:transition>
    <p:fade/>
  </p:transition>
  <p:hf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742" r:id="rId6"/>
    <p:sldLayoutId id="2147484241" r:id="rId7"/>
    <p:sldLayoutId id="2147484474" r:id="rId8"/>
    <p:sldLayoutId id="2147484245" r:id="rId9"/>
    <p:sldLayoutId id="2147484247" r:id="rId10"/>
    <p:sldLayoutId id="2147484639" r:id="rId11"/>
    <p:sldLayoutId id="2147484603" r:id="rId12"/>
    <p:sldLayoutId id="2147484700" r:id="rId13"/>
    <p:sldLayoutId id="2147484701" r:id="rId14"/>
    <p:sldLayoutId id="2147484702" r:id="rId15"/>
    <p:sldLayoutId id="2147484249" r:id="rId16"/>
    <p:sldLayoutId id="2147484640" r:id="rId17"/>
    <p:sldLayoutId id="2147484582" r:id="rId18"/>
    <p:sldLayoutId id="2147484641" r:id="rId19"/>
    <p:sldLayoutId id="2147484584" r:id="rId20"/>
    <p:sldLayoutId id="2147484583" r:id="rId21"/>
    <p:sldLayoutId id="2147484256" r:id="rId22"/>
    <p:sldLayoutId id="2147484257" r:id="rId23"/>
    <p:sldLayoutId id="2147484585" r:id="rId24"/>
    <p:sldLayoutId id="2147484299" r:id="rId25"/>
    <p:sldLayoutId id="214748426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cornie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30.xml"/><Relationship Id="rId3" Type="http://schemas.openxmlformats.org/officeDocument/2006/relationships/image" Target="../media/image19.png"/><Relationship Id="rId7" Type="http://schemas.openxmlformats.org/officeDocument/2006/relationships/slide" Target="slide10.xml"/><Relationship Id="rId12" Type="http://schemas.openxmlformats.org/officeDocument/2006/relationships/slide" Target="slide43.xml"/><Relationship Id="rId2" Type="http://schemas.openxmlformats.org/officeDocument/2006/relationships/notesSlide" Target="../notesSlides/notesSlide8.xml"/><Relationship Id="rId16" Type="http://schemas.microsoft.com/office/2007/relationships/hdphoto" Target="../media/hdphoto1.wdp"/><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20.xml"/><Relationship Id="rId5" Type="http://schemas.openxmlformats.org/officeDocument/2006/relationships/slide" Target="slide3.xml"/><Relationship Id="rId15" Type="http://schemas.openxmlformats.org/officeDocument/2006/relationships/image" Target="../media/image21.png"/><Relationship Id="rId10" Type="http://schemas.openxmlformats.org/officeDocument/2006/relationships/slide" Target="slide17.xml"/><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slide" Target="slide24.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43.xml"/><Relationship Id="rId3" Type="http://schemas.openxmlformats.org/officeDocument/2006/relationships/image" Target="../media/image22.png"/><Relationship Id="rId7" Type="http://schemas.openxmlformats.org/officeDocument/2006/relationships/slide" Target="slide11.xml"/><Relationship Id="rId12" Type="http://schemas.openxmlformats.org/officeDocument/2006/relationships/slide" Target="slide2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image" Target="../media/image24.png"/><Relationship Id="rId5" Type="http://schemas.openxmlformats.org/officeDocument/2006/relationships/slide" Target="slide7.xml"/><Relationship Id="rId15" Type="http://schemas.openxmlformats.org/officeDocument/2006/relationships/slide" Target="slide24.xml"/><Relationship Id="rId10" Type="http://schemas.openxmlformats.org/officeDocument/2006/relationships/image" Target="../media/image23.png"/><Relationship Id="rId4" Type="http://schemas.openxmlformats.org/officeDocument/2006/relationships/slide" Target="slide3.xml"/><Relationship Id="rId9" Type="http://schemas.openxmlformats.org/officeDocument/2006/relationships/slide" Target="slide17.xml"/><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11.xml"/><Relationship Id="rId18" Type="http://schemas.openxmlformats.org/officeDocument/2006/relationships/slide" Target="slide30.xml"/><Relationship Id="rId3" Type="http://schemas.openxmlformats.org/officeDocument/2006/relationships/image" Target="../media/image10.png"/><Relationship Id="rId7" Type="http://schemas.openxmlformats.org/officeDocument/2006/relationships/image" Target="../media/image29.png"/><Relationship Id="rId12" Type="http://schemas.openxmlformats.org/officeDocument/2006/relationships/slide" Target="slide10.xml"/><Relationship Id="rId17" Type="http://schemas.openxmlformats.org/officeDocument/2006/relationships/slide" Target="slide43.xml"/><Relationship Id="rId2" Type="http://schemas.openxmlformats.org/officeDocument/2006/relationships/image" Target="../media/image25.png"/><Relationship Id="rId16" Type="http://schemas.openxmlformats.org/officeDocument/2006/relationships/slide" Target="slide20.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slide" Target="slide7.xml"/><Relationship Id="rId5" Type="http://schemas.openxmlformats.org/officeDocument/2006/relationships/image" Target="../media/image27.png"/><Relationship Id="rId15" Type="http://schemas.openxmlformats.org/officeDocument/2006/relationships/slide" Target="slide17.xml"/><Relationship Id="rId10" Type="http://schemas.openxmlformats.org/officeDocument/2006/relationships/slide" Target="slide3.xml"/><Relationship Id="rId19" Type="http://schemas.openxmlformats.org/officeDocument/2006/relationships/slide" Target="slide24.xm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slide" Target="slide10.xml"/><Relationship Id="rId3" Type="http://schemas.openxmlformats.org/officeDocument/2006/relationships/image" Target="../media/image32.png"/><Relationship Id="rId21" Type="http://schemas.openxmlformats.org/officeDocument/2006/relationships/slide" Target="slide17.xml"/><Relationship Id="rId7" Type="http://schemas.openxmlformats.org/officeDocument/2006/relationships/image" Target="../media/image27.png"/><Relationship Id="rId12" Type="http://schemas.openxmlformats.org/officeDocument/2006/relationships/image" Target="../media/image29.png"/><Relationship Id="rId17" Type="http://schemas.openxmlformats.org/officeDocument/2006/relationships/slide" Target="slide7.xml"/><Relationship Id="rId25" Type="http://schemas.openxmlformats.org/officeDocument/2006/relationships/slide" Target="slide24.xml"/><Relationship Id="rId2" Type="http://schemas.openxmlformats.org/officeDocument/2006/relationships/notesSlide" Target="../notesSlides/notesSlide10.xml"/><Relationship Id="rId16" Type="http://schemas.openxmlformats.org/officeDocument/2006/relationships/slide" Target="slide3.xml"/><Relationship Id="rId20" Type="http://schemas.openxmlformats.org/officeDocument/2006/relationships/slide" Target="slide12.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37.png"/><Relationship Id="rId24" Type="http://schemas.openxmlformats.org/officeDocument/2006/relationships/slide" Target="slide30.xml"/><Relationship Id="rId5" Type="http://schemas.openxmlformats.org/officeDocument/2006/relationships/image" Target="../media/image34.png"/><Relationship Id="rId15" Type="http://schemas.openxmlformats.org/officeDocument/2006/relationships/image" Target="../media/image38.png"/><Relationship Id="rId23" Type="http://schemas.openxmlformats.org/officeDocument/2006/relationships/slide" Target="slide43.xml"/><Relationship Id="rId10" Type="http://schemas.openxmlformats.org/officeDocument/2006/relationships/image" Target="../media/image36.png"/><Relationship Id="rId19" Type="http://schemas.openxmlformats.org/officeDocument/2006/relationships/slide" Target="slide11.xml"/><Relationship Id="rId4" Type="http://schemas.openxmlformats.org/officeDocument/2006/relationships/image" Target="../media/image33.png"/><Relationship Id="rId9" Type="http://schemas.openxmlformats.org/officeDocument/2006/relationships/image" Target="../media/image24.png"/><Relationship Id="rId14" Type="http://schemas.openxmlformats.org/officeDocument/2006/relationships/image" Target="../media/image30.png"/><Relationship Id="rId22" Type="http://schemas.openxmlformats.org/officeDocument/2006/relationships/slide" Target="slide20.xml"/></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slide" Target="slide3.xml"/><Relationship Id="rId21" Type="http://schemas.openxmlformats.org/officeDocument/2006/relationships/image" Target="../media/image44.png"/><Relationship Id="rId7" Type="http://schemas.openxmlformats.org/officeDocument/2006/relationships/slide" Target="slide12.xml"/><Relationship Id="rId12" Type="http://schemas.openxmlformats.org/officeDocument/2006/relationships/slide" Target="slide24.xml"/><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5" Type="http://schemas.openxmlformats.org/officeDocument/2006/relationships/image" Target="../media/image35.png"/><Relationship Id="rId10" Type="http://schemas.openxmlformats.org/officeDocument/2006/relationships/slide" Target="slide43.xml"/><Relationship Id="rId19" Type="http://schemas.openxmlformats.org/officeDocument/2006/relationships/image" Target="../media/image42.png"/><Relationship Id="rId4" Type="http://schemas.openxmlformats.org/officeDocument/2006/relationships/slide" Target="slide7.xml"/><Relationship Id="rId9" Type="http://schemas.openxmlformats.org/officeDocument/2006/relationships/slide" Target="slide20.xml"/><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1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30.xml"/><Relationship Id="rId3" Type="http://schemas.openxmlformats.org/officeDocument/2006/relationships/image" Target="../media/image45.png"/><Relationship Id="rId7" Type="http://schemas.openxmlformats.org/officeDocument/2006/relationships/slide" Target="slide10.xml"/><Relationship Id="rId12" Type="http://schemas.openxmlformats.org/officeDocument/2006/relationships/slide" Target="slide4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20.xml"/><Relationship Id="rId5" Type="http://schemas.openxmlformats.org/officeDocument/2006/relationships/slide" Target="slide3.xml"/><Relationship Id="rId10" Type="http://schemas.openxmlformats.org/officeDocument/2006/relationships/slide" Target="slide17.xml"/><Relationship Id="rId4" Type="http://schemas.openxmlformats.org/officeDocument/2006/relationships/hyperlink" Target="https://www.deque.com/blog/deque-axe-and-microsoft/?utm_source=hs_email&amp;utm_medium=email&amp;utm_content=71587698&amp;_hsenc=p2ANqtz--sUKQ6Azy1lNSgai18IaLLSD9SLOuy372lWuKLbslNpfCURhQxNCmH0BOiWquMMdsc9iSOJAcwNiGX6m86Oua97FgToQ&amp;_hsmi=71605390" TargetMode="External"/><Relationship Id="rId9" Type="http://schemas.openxmlformats.org/officeDocument/2006/relationships/slide" Target="slide12.xml"/><Relationship Id="rId14" Type="http://schemas.openxmlformats.org/officeDocument/2006/relationships/slide" Target="slide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4.xml"/><Relationship Id="rId3" Type="http://schemas.openxmlformats.org/officeDocument/2006/relationships/image" Target="../media/image46.png"/><Relationship Id="rId7" Type="http://schemas.openxmlformats.org/officeDocument/2006/relationships/slide" Target="slide11.xml"/><Relationship Id="rId12" Type="http://schemas.openxmlformats.org/officeDocument/2006/relationships/slide" Target="slide30.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hyperlink" Target="https://www.un.org/fr/webaccessibility"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hyperlink" Target="https://www.atalan.fr/agissons/f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2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30.xml"/><Relationship Id="rId3" Type="http://schemas.openxmlformats.org/officeDocument/2006/relationships/image" Target="../media/image50.png"/><Relationship Id="rId7" Type="http://schemas.openxmlformats.org/officeDocument/2006/relationships/slide" Target="slide10.xml"/><Relationship Id="rId12" Type="http://schemas.openxmlformats.org/officeDocument/2006/relationships/slide" Target="slide43.xml"/><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20.xml"/><Relationship Id="rId5" Type="http://schemas.openxmlformats.org/officeDocument/2006/relationships/slide" Target="slide3.xml"/><Relationship Id="rId10" Type="http://schemas.openxmlformats.org/officeDocument/2006/relationships/slide" Target="slide17.xml"/><Relationship Id="rId4" Type="http://schemas.openxmlformats.org/officeDocument/2006/relationships/image" Target="../media/image51.png"/><Relationship Id="rId9" Type="http://schemas.openxmlformats.org/officeDocument/2006/relationships/slide" Target="slide12.xml"/><Relationship Id="rId14" Type="http://schemas.openxmlformats.org/officeDocument/2006/relationships/slide" Target="slide24.xml"/></Relationships>
</file>

<file path=ppt/slides/_rels/slide2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3.xml"/><Relationship Id="rId3" Type="http://schemas.openxmlformats.org/officeDocument/2006/relationships/image" Target="../media/image53.png"/><Relationship Id="rId7" Type="http://schemas.openxmlformats.org/officeDocument/2006/relationships/slide" Target="slide7.xml"/><Relationship Id="rId12" Type="http://schemas.openxmlformats.org/officeDocument/2006/relationships/slide" Target="slide20.xm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20.png"/><Relationship Id="rId15" Type="http://schemas.openxmlformats.org/officeDocument/2006/relationships/slide" Target="slide24.xml"/><Relationship Id="rId10" Type="http://schemas.openxmlformats.org/officeDocument/2006/relationships/slide" Target="slide12.xml"/><Relationship Id="rId4" Type="http://schemas.openxmlformats.org/officeDocument/2006/relationships/image" Target="../media/image54.png"/><Relationship Id="rId9" Type="http://schemas.openxmlformats.org/officeDocument/2006/relationships/slide" Target="slide11.xml"/><Relationship Id="rId14" Type="http://schemas.openxmlformats.org/officeDocument/2006/relationships/slide" Target="slide30.xml"/></Relationships>
</file>

<file path=ppt/slides/_rels/slide2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29.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20.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image" Target="../media/image12.png"/><Relationship Id="rId5" Type="http://schemas.openxmlformats.org/officeDocument/2006/relationships/slide" Target="slide10.xml"/><Relationship Id="rId15" Type="http://schemas.openxmlformats.org/officeDocument/2006/relationships/slide" Target="slide30.xml"/><Relationship Id="rId10" Type="http://schemas.openxmlformats.org/officeDocument/2006/relationships/slide" Target="slide17.xml"/><Relationship Id="rId4" Type="http://schemas.openxmlformats.org/officeDocument/2006/relationships/slide" Target="slide7.xml"/><Relationship Id="rId9" Type="http://schemas.openxmlformats.org/officeDocument/2006/relationships/image" Target="../media/image11.jpeg"/><Relationship Id="rId14" Type="http://schemas.openxmlformats.org/officeDocument/2006/relationships/slide" Target="slide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slide" Target="slide10.xml"/><Relationship Id="rId18" Type="http://schemas.openxmlformats.org/officeDocument/2006/relationships/slide" Target="slide43.xml"/><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slide" Target="slide7.xml"/><Relationship Id="rId17" Type="http://schemas.openxmlformats.org/officeDocument/2006/relationships/slide" Target="slide20.xml"/><Relationship Id="rId2" Type="http://schemas.openxmlformats.org/officeDocument/2006/relationships/image" Target="../media/image55.png"/><Relationship Id="rId16" Type="http://schemas.openxmlformats.org/officeDocument/2006/relationships/slide" Target="slide17.xml"/><Relationship Id="rId20"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slide" Target="slide3.xml"/><Relationship Id="rId5" Type="http://schemas.openxmlformats.org/officeDocument/2006/relationships/image" Target="../media/image58.png"/><Relationship Id="rId15" Type="http://schemas.openxmlformats.org/officeDocument/2006/relationships/slide" Target="slide12.xml"/><Relationship Id="rId10" Type="http://schemas.openxmlformats.org/officeDocument/2006/relationships/image" Target="../media/image63.png"/><Relationship Id="rId19" Type="http://schemas.openxmlformats.org/officeDocument/2006/relationships/slide" Target="slide30.xml"/><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slide" Target="slide11.xml"/></Relationships>
</file>

<file path=ppt/slides/_rels/slide3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3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3.xml"/><Relationship Id="rId3" Type="http://schemas.openxmlformats.org/officeDocument/2006/relationships/hyperlink" Target="https://www.w3.org/WAI/WCAG21/Techniques/" TargetMode="External"/><Relationship Id="rId7" Type="http://schemas.openxmlformats.org/officeDocument/2006/relationships/slide" Target="slide7.xml"/><Relationship Id="rId12" Type="http://schemas.openxmlformats.org/officeDocument/2006/relationships/slide" Target="slide20.xml"/><Relationship Id="rId2" Type="http://schemas.openxmlformats.org/officeDocument/2006/relationships/hyperlink" Target="https://www.w3.org/WAI/WCAG21/quickref/?versions=2.0&amp;currentsidebar=%23col_customize&amp;showtechniques=121&amp;levels=aaa" TargetMode="Externa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64.png"/><Relationship Id="rId15" Type="http://schemas.openxmlformats.org/officeDocument/2006/relationships/slide" Target="slide24.xml"/><Relationship Id="rId10" Type="http://schemas.openxmlformats.org/officeDocument/2006/relationships/slide" Target="slide12.xml"/><Relationship Id="rId4" Type="http://schemas.openxmlformats.org/officeDocument/2006/relationships/hyperlink" Target="https://www.w3.org/TR/UNDERSTANDING-WCAG20/conformance.html#uc-levels-head" TargetMode="External"/><Relationship Id="rId9" Type="http://schemas.openxmlformats.org/officeDocument/2006/relationships/slide" Target="slide11.xml"/><Relationship Id="rId14" Type="http://schemas.openxmlformats.org/officeDocument/2006/relationships/slide" Target="slide30.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WAI/WCAG21/quickref/?versions=2.0&amp;currentsidebar=%23col_customize"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36.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37.xml.rels><?xml version="1.0" encoding="UTF-8" standalone="yes"?>
<Relationships xmlns="http://schemas.openxmlformats.org/package/2006/relationships"><Relationship Id="rId8" Type="http://schemas.openxmlformats.org/officeDocument/2006/relationships/hyperlink" Target="https://checklists.opquast.com/fr/" TargetMode="External"/><Relationship Id="rId13" Type="http://schemas.openxmlformats.org/officeDocument/2006/relationships/slide" Target="slide12.xml"/><Relationship Id="rId18" Type="http://schemas.openxmlformats.org/officeDocument/2006/relationships/slide" Target="slide24.xml"/><Relationship Id="rId3" Type="http://schemas.openxmlformats.org/officeDocument/2006/relationships/hyperlink" Target="http://mandate376.standards.eu/standard/references" TargetMode="External"/><Relationship Id="rId7" Type="http://schemas.openxmlformats.org/officeDocument/2006/relationships/hyperlink" Target="https://pidila.gitlab.io/checklist-pidila/" TargetMode="External"/><Relationship Id="rId12" Type="http://schemas.openxmlformats.org/officeDocument/2006/relationships/slide" Target="slide11.xml"/><Relationship Id="rId17" Type="http://schemas.openxmlformats.org/officeDocument/2006/relationships/slide" Target="slide30.xml"/><Relationship Id="rId2" Type="http://schemas.openxmlformats.org/officeDocument/2006/relationships/hyperlink" Target="https://section508.gov/" TargetMode="External"/><Relationship Id="rId16" Type="http://schemas.openxmlformats.org/officeDocument/2006/relationships/slide" Target="slide43.xml"/><Relationship Id="rId1" Type="http://schemas.openxmlformats.org/officeDocument/2006/relationships/slideLayout" Target="../slideLayouts/slideLayout6.xml"/><Relationship Id="rId6" Type="http://schemas.openxmlformats.org/officeDocument/2006/relationships/hyperlink" Target="https://www.accede-web.com/" TargetMode="External"/><Relationship Id="rId11" Type="http://schemas.openxmlformats.org/officeDocument/2006/relationships/slide" Target="slide10.xml"/><Relationship Id="rId5" Type="http://schemas.openxmlformats.org/officeDocument/2006/relationships/hyperlink" Target="https://www.accessiweb.org/" TargetMode="External"/><Relationship Id="rId15" Type="http://schemas.openxmlformats.org/officeDocument/2006/relationships/slide" Target="slide20.xml"/><Relationship Id="rId10" Type="http://schemas.openxmlformats.org/officeDocument/2006/relationships/slide" Target="slide7.xml"/><Relationship Id="rId4" Type="http://schemas.openxmlformats.org/officeDocument/2006/relationships/hyperlink" Target="https://references.modernisation.gouv.fr/rgaa-accessibilite/criteres.html" TargetMode="External"/><Relationship Id="rId9" Type="http://schemas.openxmlformats.org/officeDocument/2006/relationships/slide" Target="slide3.xml"/><Relationship Id="rId14" Type="http://schemas.openxmlformats.org/officeDocument/2006/relationships/slide" Target="slide17.xml"/></Relationships>
</file>

<file path=ppt/slides/_rels/slide38.xml.rels><?xml version="1.0" encoding="UTF-8" standalone="yes"?>
<Relationships xmlns="http://schemas.openxmlformats.org/package/2006/relationships"><Relationship Id="rId13" Type="http://schemas.openxmlformats.org/officeDocument/2006/relationships/hyperlink" Target="http://jigsaw.w3.org/css-validator/" TargetMode="External"/><Relationship Id="rId18" Type="http://schemas.openxmlformats.org/officeDocument/2006/relationships/hyperlink" Target="http://pauljadam.com/bookmarklets/" TargetMode="External"/><Relationship Id="rId26" Type="http://schemas.openxmlformats.org/officeDocument/2006/relationships/hyperlink" Target="http://www.tanaguru.com/fr/" TargetMode="External"/><Relationship Id="rId39" Type="http://schemas.openxmlformats.org/officeDocument/2006/relationships/slide" Target="slide30.xml"/><Relationship Id="rId21" Type="http://schemas.openxmlformats.org/officeDocument/2006/relationships/hyperlink" Target="http://pa11y.org/" TargetMode="External"/><Relationship Id="rId34" Type="http://schemas.openxmlformats.org/officeDocument/2006/relationships/slide" Target="slide11.xml"/><Relationship Id="rId7" Type="http://schemas.openxmlformats.org/officeDocument/2006/relationships/hyperlink" Target="https://devblogs.microsoft.com/visualstudio/improving-html-accessibility-with-visual-studio-extensions/" TargetMode="External"/><Relationship Id="rId12" Type="http://schemas.openxmlformats.org/officeDocument/2006/relationships/hyperlink" Target="https://validator.w3.org/" TargetMode="External"/><Relationship Id="rId17" Type="http://schemas.openxmlformats.org/officeDocument/2006/relationships/hyperlink" Target="https://www.boia.org/w3c-tools-services-a11y" TargetMode="External"/><Relationship Id="rId25" Type="http://schemas.openxmlformats.org/officeDocument/2006/relationships/hyperlink" Target="http://lynx.browser.org/" TargetMode="External"/><Relationship Id="rId33" Type="http://schemas.openxmlformats.org/officeDocument/2006/relationships/slide" Target="slide10.xml"/><Relationship Id="rId38" Type="http://schemas.openxmlformats.org/officeDocument/2006/relationships/slide" Target="slide43.xml"/><Relationship Id="rId2" Type="http://schemas.openxmlformats.org/officeDocument/2006/relationships/hyperlink" Target="https://addons.mozilla.org/fr/firefox/addon/web-developer/" TargetMode="External"/><Relationship Id="rId16" Type="http://schemas.openxmlformats.org/officeDocument/2006/relationships/hyperlink" Target="http://juicystudio.com/services.php" TargetMode="External"/><Relationship Id="rId20" Type="http://schemas.openxmlformats.org/officeDocument/2006/relationships/hyperlink" Target="https://github.com/paypal/AATT" TargetMode="External"/><Relationship Id="rId29" Type="http://schemas.openxmlformats.org/officeDocument/2006/relationships/hyperlink" Target="http://www.freedomsci.de/serv_fra.htm" TargetMode="External"/><Relationship Id="rId1" Type="http://schemas.openxmlformats.org/officeDocument/2006/relationships/slideLayout" Target="../slideLayouts/slideLayout6.xml"/><Relationship Id="rId6" Type="http://schemas.openxmlformats.org/officeDocument/2006/relationships/hyperlink" Target="https://developers.google.com/web/tools/lighthouse/" TargetMode="External"/><Relationship Id="rId11" Type="http://schemas.openxmlformats.org/officeDocument/2006/relationships/hyperlink" Target="https://marketplace.visualstudio.com/items?itemName=jeffpetty.TenonHTMLAccessibilityChecker" TargetMode="External"/><Relationship Id="rId24" Type="http://schemas.openxmlformats.org/officeDocument/2006/relationships/hyperlink" Target="https://developer.paciellogroup.com/resources/aviewer/" TargetMode="External"/><Relationship Id="rId32" Type="http://schemas.openxmlformats.org/officeDocument/2006/relationships/slide" Target="slide7.xml"/><Relationship Id="rId37" Type="http://schemas.openxmlformats.org/officeDocument/2006/relationships/slide" Target="slide20.xml"/><Relationship Id="rId40" Type="http://schemas.openxmlformats.org/officeDocument/2006/relationships/slide" Target="slide24.xml"/><Relationship Id="rId5" Type="http://schemas.openxmlformats.org/officeDocument/2006/relationships/hyperlink" Target="https://chrome.google.com/webstore/detail/wave-evaluation-tool/jbbplnpkjmmeebjpijfedlgcdilocofh" TargetMode="External"/><Relationship Id="rId15" Type="http://schemas.openxmlformats.org/officeDocument/2006/relationships/hyperlink" Target="https://achecker.ca/checker/index.php" TargetMode="External"/><Relationship Id="rId23" Type="http://schemas.openxmlformats.org/officeDocument/2006/relationships/hyperlink" Target="https://developer.paciellogroup.com/resources/contrastanalyser/" TargetMode="External"/><Relationship Id="rId28" Type="http://schemas.openxmlformats.org/officeDocument/2006/relationships/hyperlink" Target="https://www.nvda-fr.org/" TargetMode="External"/><Relationship Id="rId36" Type="http://schemas.openxmlformats.org/officeDocument/2006/relationships/slide" Target="slide17.xml"/><Relationship Id="rId10" Type="http://schemas.openxmlformats.org/officeDocument/2006/relationships/hyperlink" Target="https://chrome.google.com/webstore/detail/continuum-explorer-commun/bafnegdlhjhdcmakjaankoogodomfbde" TargetMode="External"/><Relationship Id="rId19" Type="http://schemas.openxmlformats.org/officeDocument/2006/relationships/hyperlink" Target="https://www.webaccessibility.com/" TargetMode="External"/><Relationship Id="rId31" Type="http://schemas.openxmlformats.org/officeDocument/2006/relationships/slide" Target="slide3.xml"/><Relationship Id="rId4" Type="http://schemas.openxmlformats.org/officeDocument/2006/relationships/hyperlink" Target="https://addons.mozilla.org/fr/firefox/addon/headingsmap/" TargetMode="External"/><Relationship Id="rId9" Type="http://schemas.openxmlformats.org/officeDocument/2006/relationships/hyperlink" Target="https://chrome.google.com/webstore/detail/access-assistant-communit/dlgiaiacflahiceebjkcleiabbpepcdn" TargetMode="External"/><Relationship Id="rId14" Type="http://schemas.openxmlformats.org/officeDocument/2006/relationships/hyperlink" Target="http://contrast-finder.tanaguru.com/" TargetMode="External"/><Relationship Id="rId22" Type="http://schemas.openxmlformats.org/officeDocument/2006/relationships/hyperlink" Target="https://github.com/radiofrance/a11y-ci" TargetMode="External"/><Relationship Id="rId27" Type="http://schemas.openxmlformats.org/officeDocument/2006/relationships/hyperlink" Target="http://squizlabs.github.io/HTML_CodeSniffer/" TargetMode="External"/><Relationship Id="rId30" Type="http://schemas.openxmlformats.org/officeDocument/2006/relationships/hyperlink" Target="https://siteimprove.com/fr-fr/accessibility/" TargetMode="External"/><Relationship Id="rId35" Type="http://schemas.openxmlformats.org/officeDocument/2006/relationships/slide" Target="slide12.xml"/><Relationship Id="rId8" Type="http://schemas.openxmlformats.org/officeDocument/2006/relationships/hyperlink" Target="https://chrome.google.com/webstore/detail/axe/lhdoppojpmngadmnindnejefpokejbdd" TargetMode="External"/><Relationship Id="rId3" Type="http://schemas.openxmlformats.org/officeDocument/2006/relationships/hyperlink" Target="https://addons.mozilla.org/fr/firefox/addon/wcag-contrast-checke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checker.ca/checker/index.php"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4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4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4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0.xml"/><Relationship Id="rId3" Type="http://schemas.openxmlformats.org/officeDocument/2006/relationships/image" Target="../media/image10.png"/><Relationship Id="rId7" Type="http://schemas.openxmlformats.org/officeDocument/2006/relationships/slide" Target="slide3.xml"/><Relationship Id="rId12" Type="http://schemas.openxmlformats.org/officeDocument/2006/relationships/slide" Target="slide17.xml"/><Relationship Id="rId2" Type="http://schemas.openxmlformats.org/officeDocument/2006/relationships/image" Target="../media/image25.png"/><Relationship Id="rId16"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slide" Target="slide12.xml"/><Relationship Id="rId5" Type="http://schemas.openxmlformats.org/officeDocument/2006/relationships/image" Target="../media/image27.png"/><Relationship Id="rId15" Type="http://schemas.openxmlformats.org/officeDocument/2006/relationships/slide" Target="slide30.xml"/><Relationship Id="rId10" Type="http://schemas.openxmlformats.org/officeDocument/2006/relationships/slide" Target="slide11.xml"/><Relationship Id="rId4" Type="http://schemas.openxmlformats.org/officeDocument/2006/relationships/image" Target="../media/image26.png"/><Relationship Id="rId9" Type="http://schemas.openxmlformats.org/officeDocument/2006/relationships/slide" Target="slide10.xml"/><Relationship Id="rId14" Type="http://schemas.openxmlformats.org/officeDocument/2006/relationships/slide" Target="slide43.xml"/></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slide" Target="slide10.xml"/><Relationship Id="rId18" Type="http://schemas.openxmlformats.org/officeDocument/2006/relationships/slide" Target="slide43.xml"/><Relationship Id="rId3"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slide" Target="slide7.xml"/><Relationship Id="rId17" Type="http://schemas.openxmlformats.org/officeDocument/2006/relationships/slide" Target="slide20.xml"/><Relationship Id="rId2" Type="http://schemas.openxmlformats.org/officeDocument/2006/relationships/image" Target="../media/image32.png"/><Relationship Id="rId16" Type="http://schemas.openxmlformats.org/officeDocument/2006/relationships/slide" Target="slide17.xml"/><Relationship Id="rId20"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slide" Target="slide3.xml"/><Relationship Id="rId5" Type="http://schemas.openxmlformats.org/officeDocument/2006/relationships/image" Target="../media/image35.png"/><Relationship Id="rId15" Type="http://schemas.openxmlformats.org/officeDocument/2006/relationships/slide" Target="slide12.xml"/><Relationship Id="rId10" Type="http://schemas.openxmlformats.org/officeDocument/2006/relationships/image" Target="../media/image37.png"/><Relationship Id="rId19" Type="http://schemas.openxmlformats.org/officeDocument/2006/relationships/slide" Target="slide30.xml"/><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slide" Target="slide11.xml"/></Relationships>
</file>

<file path=ppt/slides/_rels/slide4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4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4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49.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4.xml"/><Relationship Id="rId3" Type="http://schemas.openxmlformats.org/officeDocument/2006/relationships/image" Target="../media/image67.png"/><Relationship Id="rId7" Type="http://schemas.openxmlformats.org/officeDocument/2006/relationships/slide" Target="slide11.xml"/><Relationship Id="rId12" Type="http://schemas.openxmlformats.org/officeDocument/2006/relationships/slide" Target="slide30.xml"/><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7.xml"/></Relationships>
</file>

<file path=ppt/slides/_rels/slide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5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30.xml"/><Relationship Id="rId3" Type="http://schemas.openxmlformats.org/officeDocument/2006/relationships/image" Target="../media/image69.png"/><Relationship Id="rId7" Type="http://schemas.openxmlformats.org/officeDocument/2006/relationships/slide" Target="slide10.xml"/><Relationship Id="rId12" Type="http://schemas.openxmlformats.org/officeDocument/2006/relationships/slide" Target="slide43.xml"/><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20.xml"/><Relationship Id="rId5" Type="http://schemas.openxmlformats.org/officeDocument/2006/relationships/slide" Target="slide3.xml"/><Relationship Id="rId10" Type="http://schemas.openxmlformats.org/officeDocument/2006/relationships/slide" Target="slide17.xml"/><Relationship Id="rId4" Type="http://schemas.openxmlformats.org/officeDocument/2006/relationships/image" Target="../media/image70.png"/><Relationship Id="rId9" Type="http://schemas.openxmlformats.org/officeDocument/2006/relationships/slide" Target="slide12.xml"/><Relationship Id="rId14" Type="http://schemas.openxmlformats.org/officeDocument/2006/relationships/slide" Target="slide24.xml"/></Relationships>
</file>

<file path=ppt/slides/_rels/slide5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4.xml"/><Relationship Id="rId3" Type="http://schemas.openxmlformats.org/officeDocument/2006/relationships/image" Target="../media/image71.png"/><Relationship Id="rId7" Type="http://schemas.openxmlformats.org/officeDocument/2006/relationships/slide" Target="slide11.xml"/><Relationship Id="rId12" Type="http://schemas.openxmlformats.org/officeDocument/2006/relationships/slide" Target="slide30.xml"/><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7.xml"/></Relationships>
</file>

<file path=ppt/slides/_rels/slide5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5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2.xml"/><Relationship Id="rId11" Type="http://schemas.openxmlformats.org/officeDocument/2006/relationships/slide" Target="slide24.xml"/><Relationship Id="rId5" Type="http://schemas.openxmlformats.org/officeDocument/2006/relationships/slide" Target="slide11.xml"/><Relationship Id="rId10" Type="http://schemas.openxmlformats.org/officeDocument/2006/relationships/slide" Target="slide30.xml"/><Relationship Id="rId4" Type="http://schemas.openxmlformats.org/officeDocument/2006/relationships/slide" Target="slide10.xml"/><Relationship Id="rId9" Type="http://schemas.openxmlformats.org/officeDocument/2006/relationships/slide" Target="slide43.xml"/></Relationships>
</file>

<file path=ppt/slides/_rels/slide54.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4.xml"/><Relationship Id="rId3" Type="http://schemas.openxmlformats.org/officeDocument/2006/relationships/image" Target="../media/image74.png"/><Relationship Id="rId7" Type="http://schemas.openxmlformats.org/officeDocument/2006/relationships/slide" Target="slide11.xml"/><Relationship Id="rId12" Type="http://schemas.openxmlformats.org/officeDocument/2006/relationships/slide" Target="slide30.xml"/><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7.xml"/></Relationships>
</file>

<file path=ppt/slides/_rels/slide5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4.xml"/><Relationship Id="rId3" Type="http://schemas.openxmlformats.org/officeDocument/2006/relationships/image" Target="../media/image14.png"/><Relationship Id="rId7" Type="http://schemas.openxmlformats.org/officeDocument/2006/relationships/slide" Target="slide11.xml"/><Relationship Id="rId12" Type="http://schemas.openxmlformats.org/officeDocument/2006/relationships/slide" Target="slide30.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slide" Target="slide43.xml"/><Relationship Id="rId5" Type="http://schemas.openxmlformats.org/officeDocument/2006/relationships/slide" Target="slide7.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7.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3.xml"/><Relationship Id="rId3" Type="http://schemas.openxmlformats.org/officeDocument/2006/relationships/image" Target="../media/image16.png"/><Relationship Id="rId7" Type="http://schemas.openxmlformats.org/officeDocument/2006/relationships/slide" Target="slide7.xml"/><Relationship Id="rId12" Type="http://schemas.openxmlformats.org/officeDocument/2006/relationships/slide" Target="slide20.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17.xml"/><Relationship Id="rId5" Type="http://schemas.openxmlformats.org/officeDocument/2006/relationships/image" Target="../media/image18.png"/><Relationship Id="rId15" Type="http://schemas.openxmlformats.org/officeDocument/2006/relationships/slide" Target="slide24.xml"/><Relationship Id="rId10" Type="http://schemas.openxmlformats.org/officeDocument/2006/relationships/slide" Target="slide12.xml"/><Relationship Id="rId4" Type="http://schemas.openxmlformats.org/officeDocument/2006/relationships/image" Target="../media/image17.png"/><Relationship Id="rId9" Type="http://schemas.openxmlformats.org/officeDocument/2006/relationships/slide" Target="slide11.xml"/><Relationship Id="rId14" Type="http://schemas.openxmlformats.org/officeDocument/2006/relationships/slide" Target="slide30.xml"/></Relationships>
</file>

<file path=ppt/slides/_rels/slide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_rels/slide9.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2.xml"/><Relationship Id="rId12" Type="http://schemas.openxmlformats.org/officeDocument/2006/relationships/slide" Target="slide2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10.xml"/><Relationship Id="rId10" Type="http://schemas.openxmlformats.org/officeDocument/2006/relationships/slide" Target="slide43.xml"/><Relationship Id="rId4" Type="http://schemas.openxmlformats.org/officeDocument/2006/relationships/slide" Target="slide7.xml"/><Relationship Id="rId9"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564006"/>
            <a:ext cx="5439012" cy="1969770"/>
          </a:xfrm>
        </p:spPr>
        <p:txBody>
          <a:bodyPr/>
          <a:lstStyle/>
          <a:p>
            <a:r>
              <a:rPr lang="fr-FR" sz="3200" dirty="0"/>
              <a:t>Comment implémenter les pratiques inclusives dans le </a:t>
            </a:r>
            <a:r>
              <a:rPr lang="fr-FR" sz="3200" dirty="0" err="1"/>
              <a:t>Continuous</a:t>
            </a:r>
            <a:r>
              <a:rPr lang="fr-FR" sz="3200" dirty="0"/>
              <a:t> Delivery Pipeline</a:t>
            </a:r>
            <a:endParaRPr lang="en-US" sz="3200" dirty="0"/>
          </a:p>
        </p:txBody>
      </p:sp>
      <p:sp>
        <p:nvSpPr>
          <p:cNvPr id="5" name="Text Placeholder 4"/>
          <p:cNvSpPr>
            <a:spLocks noGrp="1"/>
          </p:cNvSpPr>
          <p:nvPr>
            <p:ph type="body" sz="quarter" idx="12"/>
          </p:nvPr>
        </p:nvSpPr>
        <p:spPr>
          <a:xfrm>
            <a:off x="584200" y="3962400"/>
            <a:ext cx="4572000" cy="646331"/>
          </a:xfrm>
        </p:spPr>
        <p:txBody>
          <a:bodyPr/>
          <a:lstStyle/>
          <a:p>
            <a:r>
              <a:rPr lang="en-US" sz="1400" dirty="0"/>
              <a:t>Skills Evolution Program, </a:t>
            </a:r>
            <a:r>
              <a:rPr lang="en-US" sz="1400" dirty="0" err="1"/>
              <a:t>CentraleSupélec</a:t>
            </a:r>
            <a:r>
              <a:rPr lang="en-US" sz="1400" dirty="0"/>
              <a:t>, Microsoft</a:t>
            </a:r>
          </a:p>
          <a:p>
            <a:r>
              <a:rPr lang="en-US" sz="1400" dirty="0"/>
              <a:t>19 Avril 2019</a:t>
            </a:r>
          </a:p>
          <a:p>
            <a:r>
              <a:rPr lang="en-US" sz="1400" dirty="0">
                <a:hlinkClick r:id="rId3"/>
              </a:rPr>
              <a:t>jcornier@microsoft.com</a:t>
            </a:r>
            <a:endParaRPr lang="en-US" dirty="0"/>
          </a:p>
        </p:txBody>
      </p:sp>
      <p:pic>
        <p:nvPicPr>
          <p:cNvPr id="6" name="Image 5">
            <a:extLst>
              <a:ext uri="{FF2B5EF4-FFF2-40B4-BE49-F238E27FC236}">
                <a16:creationId xmlns:a16="http://schemas.microsoft.com/office/drawing/2014/main" id="{2C9CD579-DA8E-45C8-BE4B-B4F31420F10F}"/>
              </a:ext>
            </a:extLst>
          </p:cNvPr>
          <p:cNvPicPr>
            <a:picLocks noChangeAspect="1"/>
          </p:cNvPicPr>
          <p:nvPr/>
        </p:nvPicPr>
        <p:blipFill>
          <a:blip r:embed="rId4"/>
          <a:stretch>
            <a:fillRect/>
          </a:stretch>
        </p:blipFill>
        <p:spPr>
          <a:xfrm>
            <a:off x="7780717" y="4938908"/>
            <a:ext cx="2241755" cy="1301249"/>
          </a:xfrm>
          <a:prstGeom prst="rect">
            <a:avLst/>
          </a:prstGeom>
        </p:spPr>
      </p:pic>
      <p:pic>
        <p:nvPicPr>
          <p:cNvPr id="8" name="Image 7">
            <a:extLst>
              <a:ext uri="{FF2B5EF4-FFF2-40B4-BE49-F238E27FC236}">
                <a16:creationId xmlns:a16="http://schemas.microsoft.com/office/drawing/2014/main" id="{60297212-8341-4186-B7A9-4238528DBF94}"/>
              </a:ext>
            </a:extLst>
          </p:cNvPr>
          <p:cNvPicPr>
            <a:picLocks noChangeAspect="1"/>
          </p:cNvPicPr>
          <p:nvPr/>
        </p:nvPicPr>
        <p:blipFill>
          <a:blip r:embed="rId5"/>
          <a:stretch>
            <a:fillRect/>
          </a:stretch>
        </p:blipFill>
        <p:spPr>
          <a:xfrm>
            <a:off x="7582901" y="1566955"/>
            <a:ext cx="2637383" cy="2759292"/>
          </a:xfrm>
          <a:prstGeom prst="rect">
            <a:avLst/>
          </a:prstGeom>
        </p:spPr>
      </p:pic>
      <p:sp>
        <p:nvSpPr>
          <p:cNvPr id="9" name="Flèche : bas 8">
            <a:extLst>
              <a:ext uri="{FF2B5EF4-FFF2-40B4-BE49-F238E27FC236}">
                <a16:creationId xmlns:a16="http://schemas.microsoft.com/office/drawing/2014/main" id="{D52CD653-964A-45A5-A8A6-6027B45A827C}"/>
              </a:ext>
            </a:extLst>
          </p:cNvPr>
          <p:cNvSpPr/>
          <p:nvPr/>
        </p:nvSpPr>
        <p:spPr bwMode="auto">
          <a:xfrm>
            <a:off x="8754786" y="4483915"/>
            <a:ext cx="293615" cy="490757"/>
          </a:xfrm>
          <a:prstGeom prst="downArrow">
            <a:avLst/>
          </a:prstGeom>
          <a:solidFill>
            <a:srgbClr val="25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15C50-0123-423E-9C50-46362077AD43}"/>
              </a:ext>
            </a:extLst>
          </p:cNvPr>
          <p:cNvSpPr>
            <a:spLocks noGrp="1"/>
          </p:cNvSpPr>
          <p:nvPr>
            <p:ph type="title"/>
          </p:nvPr>
        </p:nvSpPr>
        <p:spPr/>
        <p:txBody>
          <a:bodyPr/>
          <a:lstStyle/>
          <a:p>
            <a:r>
              <a:rPr lang="fr-FR" dirty="0"/>
              <a:t>EMEA APPS – Sondages et SOW</a:t>
            </a:r>
          </a:p>
        </p:txBody>
      </p:sp>
      <p:sp>
        <p:nvSpPr>
          <p:cNvPr id="3" name="Espace réservé du texte 2">
            <a:extLst>
              <a:ext uri="{FF2B5EF4-FFF2-40B4-BE49-F238E27FC236}">
                <a16:creationId xmlns:a16="http://schemas.microsoft.com/office/drawing/2014/main" id="{C3E4285E-7511-48D3-B189-52DDC69FF7BF}"/>
              </a:ext>
            </a:extLst>
          </p:cNvPr>
          <p:cNvSpPr>
            <a:spLocks noGrp="1"/>
          </p:cNvSpPr>
          <p:nvPr>
            <p:ph type="body" sz="quarter" idx="10"/>
          </p:nvPr>
        </p:nvSpPr>
        <p:spPr>
          <a:xfrm>
            <a:off x="1826927" y="933175"/>
            <a:ext cx="1471444" cy="1969770"/>
          </a:xfrm>
        </p:spPr>
        <p:txBody>
          <a:bodyPr/>
          <a:lstStyle/>
          <a:p>
            <a:r>
              <a:rPr lang="fr-FR" sz="1600" b="1" dirty="0"/>
              <a:t>60% </a:t>
            </a:r>
            <a:r>
              <a:rPr lang="fr-FR" sz="1600" dirty="0"/>
              <a:t>des personnes qui ont répondu n’ont jamais travaillé sur un projet avec des exigences d’accessibilité</a:t>
            </a:r>
          </a:p>
        </p:txBody>
      </p:sp>
      <p:pic>
        <p:nvPicPr>
          <p:cNvPr id="4" name="Image 3">
            <a:extLst>
              <a:ext uri="{FF2B5EF4-FFF2-40B4-BE49-F238E27FC236}">
                <a16:creationId xmlns:a16="http://schemas.microsoft.com/office/drawing/2014/main" id="{CDDD96F3-B75C-49E6-BEF3-4B9A7B723B3C}"/>
              </a:ext>
            </a:extLst>
          </p:cNvPr>
          <p:cNvPicPr>
            <a:picLocks noChangeAspect="1"/>
          </p:cNvPicPr>
          <p:nvPr/>
        </p:nvPicPr>
        <p:blipFill>
          <a:blip r:embed="rId3"/>
          <a:stretch>
            <a:fillRect/>
          </a:stretch>
        </p:blipFill>
        <p:spPr>
          <a:xfrm>
            <a:off x="3897139" y="4446985"/>
            <a:ext cx="6071608" cy="2094799"/>
          </a:xfrm>
          <a:prstGeom prst="rect">
            <a:avLst/>
          </a:prstGeom>
        </p:spPr>
      </p:pic>
      <p:sp>
        <p:nvSpPr>
          <p:cNvPr id="5" name="Espace réservé du numéro de diapositive 4">
            <a:extLst>
              <a:ext uri="{FF2B5EF4-FFF2-40B4-BE49-F238E27FC236}">
                <a16:creationId xmlns:a16="http://schemas.microsoft.com/office/drawing/2014/main" id="{60EDD1DA-9587-4972-82F0-5DC384B828E3}"/>
              </a:ext>
            </a:extLst>
          </p:cNvPr>
          <p:cNvSpPr>
            <a:spLocks noGrp="1"/>
          </p:cNvSpPr>
          <p:nvPr>
            <p:ph type="sldNum" sz="quarter" idx="12"/>
          </p:nvPr>
        </p:nvSpPr>
        <p:spPr/>
        <p:txBody>
          <a:bodyPr/>
          <a:lstStyle/>
          <a:p>
            <a:fld id="{E349EFCA-1D56-47B0-9E12-90EC9BA2FE55}" type="slidenum">
              <a:rPr lang="fr-FR" smtClean="0"/>
              <a:pPr/>
              <a:t>10</a:t>
            </a:fld>
            <a:endParaRPr lang="fr-FR" dirty="0"/>
          </a:p>
        </p:txBody>
      </p:sp>
      <p:sp>
        <p:nvSpPr>
          <p:cNvPr id="6" name="Espace réservé du texte 2">
            <a:extLst>
              <a:ext uri="{FF2B5EF4-FFF2-40B4-BE49-F238E27FC236}">
                <a16:creationId xmlns:a16="http://schemas.microsoft.com/office/drawing/2014/main" id="{CCEFA692-588C-47FD-A49E-ED1BCE317F2C}"/>
              </a:ext>
            </a:extLst>
          </p:cNvPr>
          <p:cNvSpPr txBox="1">
            <a:spLocks/>
          </p:cNvSpPr>
          <p:nvPr/>
        </p:nvSpPr>
        <p:spPr>
          <a:xfrm>
            <a:off x="1826926" y="3506849"/>
            <a:ext cx="9777984" cy="8371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a:t>Echantillon de 134 SOW (</a:t>
            </a:r>
            <a:r>
              <a:rPr lang="fr-FR" sz="1600" dirty="0" err="1"/>
              <a:t>Statment</a:t>
            </a:r>
            <a:r>
              <a:rPr lang="fr-FR" sz="1600" dirty="0"/>
              <a:t> Of Work) sur 3 ans</a:t>
            </a:r>
          </a:p>
          <a:p>
            <a:pPr marL="457200" indent="-457200">
              <a:buFont typeface="Arial" panose="020B0604020202020204" pitchFamily="34" charset="0"/>
              <a:buChar char="•"/>
            </a:pPr>
            <a:r>
              <a:rPr lang="fr-FR" sz="1600" dirty="0"/>
              <a:t>2 Projets par ans contiennent une mention d’accessibilité</a:t>
            </a:r>
          </a:p>
          <a:p>
            <a:pPr marL="457200" indent="-457200">
              <a:buFont typeface="Arial" panose="020B0604020202020204" pitchFamily="34" charset="0"/>
              <a:buChar char="•"/>
            </a:pPr>
            <a:r>
              <a:rPr lang="fr-FR" sz="1600" dirty="0"/>
              <a:t>1 SOW mentionne explicitement le niveau de conformité attendu</a:t>
            </a:r>
          </a:p>
        </p:txBody>
      </p:sp>
      <p:sp>
        <p:nvSpPr>
          <p:cNvPr id="7" name="Rectangle 6">
            <a:extLst>
              <a:ext uri="{FF2B5EF4-FFF2-40B4-BE49-F238E27FC236}">
                <a16:creationId xmlns:a16="http://schemas.microsoft.com/office/drawing/2014/main" id="{BC0F75B9-F2F9-4A5D-8DF9-82E8D3518A78}"/>
              </a:ext>
            </a:extLst>
          </p:cNvPr>
          <p:cNvSpPr/>
          <p:nvPr/>
        </p:nvSpPr>
        <p:spPr bwMode="auto">
          <a:xfrm>
            <a:off x="1826926" y="669655"/>
            <a:ext cx="50561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dirty="0">
                <a:solidFill>
                  <a:schemeClr val="tx1"/>
                </a:solidFill>
                <a:ea typeface="Segoe UI" pitchFamily="34" charset="0"/>
                <a:cs typeface="Segoe UI" pitchFamily="34" charset="0"/>
              </a:rPr>
              <a:t>Sondage Interne Microsoft Services</a:t>
            </a:r>
          </a:p>
        </p:txBody>
      </p:sp>
      <p:sp>
        <p:nvSpPr>
          <p:cNvPr id="8" name="Rectangle 7">
            <a:extLst>
              <a:ext uri="{FF2B5EF4-FFF2-40B4-BE49-F238E27FC236}">
                <a16:creationId xmlns:a16="http://schemas.microsoft.com/office/drawing/2014/main" id="{95BE64B8-F727-4FA4-BFC3-4E8427C4B9E1}"/>
              </a:ext>
            </a:extLst>
          </p:cNvPr>
          <p:cNvSpPr/>
          <p:nvPr/>
        </p:nvSpPr>
        <p:spPr bwMode="auto">
          <a:xfrm>
            <a:off x="1826926" y="3247541"/>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dirty="0">
                <a:solidFill>
                  <a:schemeClr val="tx1"/>
                </a:solidFill>
                <a:ea typeface="Segoe UI" pitchFamily="34" charset="0"/>
                <a:cs typeface="Segoe UI" pitchFamily="34" charset="0"/>
              </a:rPr>
              <a:t>Analyse des SOW</a:t>
            </a:r>
          </a:p>
        </p:txBody>
      </p:sp>
      <p:pic>
        <p:nvPicPr>
          <p:cNvPr id="10" name="Image 9">
            <a:extLst>
              <a:ext uri="{FF2B5EF4-FFF2-40B4-BE49-F238E27FC236}">
                <a16:creationId xmlns:a16="http://schemas.microsoft.com/office/drawing/2014/main" id="{38B65A54-1CC2-445A-A55D-8AFD52492C31}"/>
              </a:ext>
            </a:extLst>
          </p:cNvPr>
          <p:cNvPicPr>
            <a:picLocks noChangeAspect="1"/>
          </p:cNvPicPr>
          <p:nvPr/>
        </p:nvPicPr>
        <p:blipFill>
          <a:blip r:embed="rId4"/>
          <a:stretch>
            <a:fillRect/>
          </a:stretch>
        </p:blipFill>
        <p:spPr>
          <a:xfrm>
            <a:off x="3600105" y="1106175"/>
            <a:ext cx="3282955" cy="1964535"/>
          </a:xfrm>
          <a:prstGeom prst="rect">
            <a:avLst/>
          </a:prstGeom>
        </p:spPr>
      </p:pic>
      <p:sp>
        <p:nvSpPr>
          <p:cNvPr id="17" name="Rectangle 16">
            <a:hlinkClick r:id="rId5" action="ppaction://hlinksldjump"/>
            <a:extLst>
              <a:ext uri="{FF2B5EF4-FFF2-40B4-BE49-F238E27FC236}">
                <a16:creationId xmlns:a16="http://schemas.microsoft.com/office/drawing/2014/main" id="{9B0FD3D1-8A30-42AB-94F4-7ADD8CDD0B09}"/>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8" name="Rectangle 17">
            <a:hlinkClick r:id="rId6" action="ppaction://hlinksldjump"/>
            <a:extLst>
              <a:ext uri="{FF2B5EF4-FFF2-40B4-BE49-F238E27FC236}">
                <a16:creationId xmlns:a16="http://schemas.microsoft.com/office/drawing/2014/main" id="{D440B728-D976-4FBC-918D-889B674A7795}"/>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9" name="Rectangle 18">
            <a:hlinkClick r:id="rId7" action="ppaction://hlinksldjump"/>
            <a:extLst>
              <a:ext uri="{FF2B5EF4-FFF2-40B4-BE49-F238E27FC236}">
                <a16:creationId xmlns:a16="http://schemas.microsoft.com/office/drawing/2014/main" id="{6C86E299-58F5-437C-81D2-B24A91F87DED}"/>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0" name="Rectangle 19">
            <a:hlinkClick r:id="rId8" action="ppaction://hlinksldjump"/>
            <a:extLst>
              <a:ext uri="{FF2B5EF4-FFF2-40B4-BE49-F238E27FC236}">
                <a16:creationId xmlns:a16="http://schemas.microsoft.com/office/drawing/2014/main" id="{96974FC6-F541-4C96-8B90-EEF3D7252FAF}"/>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1" name="Rectangle 20">
            <a:hlinkClick r:id="rId9" action="ppaction://hlinksldjump"/>
            <a:extLst>
              <a:ext uri="{FF2B5EF4-FFF2-40B4-BE49-F238E27FC236}">
                <a16:creationId xmlns:a16="http://schemas.microsoft.com/office/drawing/2014/main" id="{86D2DF52-619B-4575-9A26-D0D737552D01}"/>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2" name="Rectangle 21">
            <a:hlinkClick r:id="rId10" action="ppaction://hlinksldjump"/>
            <a:extLst>
              <a:ext uri="{FF2B5EF4-FFF2-40B4-BE49-F238E27FC236}">
                <a16:creationId xmlns:a16="http://schemas.microsoft.com/office/drawing/2014/main" id="{EAB5EB33-7E36-4EF2-A614-47A23E346DA2}"/>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3" name="Rectangle 22">
            <a:hlinkClick r:id="rId11" action="ppaction://hlinksldjump"/>
            <a:extLst>
              <a:ext uri="{FF2B5EF4-FFF2-40B4-BE49-F238E27FC236}">
                <a16:creationId xmlns:a16="http://schemas.microsoft.com/office/drawing/2014/main" id="{1B834045-F7AF-4953-ADB9-B981F8DDBEB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12" action="ppaction://hlinksldjump"/>
            <a:extLst>
              <a:ext uri="{FF2B5EF4-FFF2-40B4-BE49-F238E27FC236}">
                <a16:creationId xmlns:a16="http://schemas.microsoft.com/office/drawing/2014/main" id="{2206F45F-6105-43E5-841D-A4538A8FD819}"/>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3" action="ppaction://hlinksldjump"/>
            <a:extLst>
              <a:ext uri="{FF2B5EF4-FFF2-40B4-BE49-F238E27FC236}">
                <a16:creationId xmlns:a16="http://schemas.microsoft.com/office/drawing/2014/main" id="{EEBBEEDE-D3F6-429F-BFE8-B39B1CA9ED53}"/>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4" action="ppaction://hlinksldjump"/>
            <a:extLst>
              <a:ext uri="{FF2B5EF4-FFF2-40B4-BE49-F238E27FC236}">
                <a16:creationId xmlns:a16="http://schemas.microsoft.com/office/drawing/2014/main" id="{FC2CB9B0-2FE7-4CF9-8B21-273CB91F4B4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65F79D22-6894-44C2-A872-872D7BE58BCD}"/>
              </a:ext>
            </a:extLst>
          </p:cNvPr>
          <p:cNvSpPr/>
          <p:nvPr/>
        </p:nvSpPr>
        <p:spPr bwMode="auto">
          <a:xfrm>
            <a:off x="6982826" y="669655"/>
            <a:ext cx="50561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dirty="0">
                <a:solidFill>
                  <a:schemeClr val="tx1"/>
                </a:solidFill>
                <a:ea typeface="Segoe UI" pitchFamily="34" charset="0"/>
                <a:cs typeface="Segoe UI" pitchFamily="34" charset="0"/>
              </a:rPr>
              <a:t>KANTAR TNS (Sofres)</a:t>
            </a:r>
          </a:p>
        </p:txBody>
      </p:sp>
      <p:pic>
        <p:nvPicPr>
          <p:cNvPr id="11" name="Image 10">
            <a:extLst>
              <a:ext uri="{FF2B5EF4-FFF2-40B4-BE49-F238E27FC236}">
                <a16:creationId xmlns:a16="http://schemas.microsoft.com/office/drawing/2014/main" id="{ACA1A242-6874-40E8-A81D-D5DC79E066E7}"/>
              </a:ext>
            </a:extLst>
          </p:cNvPr>
          <p:cNvPicPr>
            <a:picLocks noChangeAspect="1"/>
          </p:cNvPicPr>
          <p:nvPr/>
        </p:nvPicPr>
        <p:blipFill>
          <a:blip r:embed="rId15">
            <a:extLst>
              <a:ext uri="{BEBA8EAE-BF5A-486C-A8C5-ECC9F3942E4B}">
                <a14:imgProps xmlns:a14="http://schemas.microsoft.com/office/drawing/2010/main">
                  <a14:imgLayer r:embed="rId16">
                    <a14:imgEffect>
                      <a14:saturation sat="66000"/>
                    </a14:imgEffect>
                  </a14:imgLayer>
                </a14:imgProps>
              </a:ext>
            </a:extLst>
          </a:blip>
          <a:stretch>
            <a:fillRect/>
          </a:stretch>
        </p:blipFill>
        <p:spPr>
          <a:xfrm>
            <a:off x="7274257" y="1031947"/>
            <a:ext cx="4578184" cy="2049397"/>
          </a:xfrm>
          <a:prstGeom prst="rect">
            <a:avLst/>
          </a:prstGeom>
        </p:spPr>
      </p:pic>
    </p:spTree>
    <p:extLst>
      <p:ext uri="{BB962C8B-B14F-4D97-AF65-F5344CB8AC3E}">
        <p14:creationId xmlns:p14="http://schemas.microsoft.com/office/powerpoint/2010/main" val="17515681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age 54">
            <a:extLst>
              <a:ext uri="{FF2B5EF4-FFF2-40B4-BE49-F238E27FC236}">
                <a16:creationId xmlns:a16="http://schemas.microsoft.com/office/drawing/2014/main" id="{C52983CD-FC6B-444A-8137-19933C69C46C}"/>
              </a:ext>
            </a:extLst>
          </p:cNvPr>
          <p:cNvPicPr>
            <a:picLocks noChangeAspect="1"/>
          </p:cNvPicPr>
          <p:nvPr/>
        </p:nvPicPr>
        <p:blipFill>
          <a:blip r:embed="rId3"/>
          <a:stretch>
            <a:fillRect/>
          </a:stretch>
        </p:blipFill>
        <p:spPr>
          <a:xfrm>
            <a:off x="6170538" y="3790414"/>
            <a:ext cx="2736901" cy="2424637"/>
          </a:xfrm>
          <a:prstGeom prst="rect">
            <a:avLst/>
          </a:prstGeom>
        </p:spPr>
      </p:pic>
      <p:sp>
        <p:nvSpPr>
          <p:cNvPr id="2" name="Titre 1">
            <a:extLst>
              <a:ext uri="{FF2B5EF4-FFF2-40B4-BE49-F238E27FC236}">
                <a16:creationId xmlns:a16="http://schemas.microsoft.com/office/drawing/2014/main" id="{20A9C68A-9ADC-4715-914B-0387236A0AEC}"/>
              </a:ext>
            </a:extLst>
          </p:cNvPr>
          <p:cNvSpPr>
            <a:spLocks noGrp="1"/>
          </p:cNvSpPr>
          <p:nvPr>
            <p:ph type="title"/>
          </p:nvPr>
        </p:nvSpPr>
        <p:spPr/>
        <p:txBody>
          <a:bodyPr/>
          <a:lstStyle/>
          <a:p>
            <a:r>
              <a:rPr lang="fr-FR" dirty="0"/>
              <a:t>Implémentation de l’accessibilité numérique</a:t>
            </a:r>
          </a:p>
        </p:txBody>
      </p:sp>
      <p:sp>
        <p:nvSpPr>
          <p:cNvPr id="3" name="Espace réservé du texte 2">
            <a:extLst>
              <a:ext uri="{FF2B5EF4-FFF2-40B4-BE49-F238E27FC236}">
                <a16:creationId xmlns:a16="http://schemas.microsoft.com/office/drawing/2014/main" id="{F8DE8DC2-3798-49B8-BDFA-E2DB95FE9F44}"/>
              </a:ext>
            </a:extLst>
          </p:cNvPr>
          <p:cNvSpPr>
            <a:spLocks noGrp="1"/>
          </p:cNvSpPr>
          <p:nvPr>
            <p:ph type="body" sz="quarter" idx="10"/>
          </p:nvPr>
        </p:nvSpPr>
        <p:spPr>
          <a:xfrm>
            <a:off x="1826926" y="673079"/>
            <a:ext cx="9777984" cy="246221"/>
          </a:xfrm>
        </p:spPr>
        <p:txBody>
          <a:bodyPr/>
          <a:lstStyle/>
          <a:p>
            <a:r>
              <a:rPr lang="fr-FR" sz="1600" b="1" dirty="0"/>
              <a:t>La démarche de prise en charge de l’accessibilité doit être globale dans l’Entreprise</a:t>
            </a:r>
          </a:p>
        </p:txBody>
      </p:sp>
      <p:sp>
        <p:nvSpPr>
          <p:cNvPr id="4" name="Espace réservé du numéro de diapositive 3">
            <a:extLst>
              <a:ext uri="{FF2B5EF4-FFF2-40B4-BE49-F238E27FC236}">
                <a16:creationId xmlns:a16="http://schemas.microsoft.com/office/drawing/2014/main" id="{8A1EAD92-6A68-4B55-8D53-C053DE680060}"/>
              </a:ext>
            </a:extLst>
          </p:cNvPr>
          <p:cNvSpPr>
            <a:spLocks noGrp="1"/>
          </p:cNvSpPr>
          <p:nvPr>
            <p:ph type="sldNum" sz="quarter" idx="12"/>
          </p:nvPr>
        </p:nvSpPr>
        <p:spPr/>
        <p:txBody>
          <a:bodyPr/>
          <a:lstStyle/>
          <a:p>
            <a:fld id="{E349EFCA-1D56-47B0-9E12-90EC9BA2FE55}" type="slidenum">
              <a:rPr lang="fr-FR" smtClean="0"/>
              <a:pPr/>
              <a:t>11</a:t>
            </a:fld>
            <a:endParaRPr lang="fr-FR" dirty="0"/>
          </a:p>
        </p:txBody>
      </p:sp>
      <p:sp>
        <p:nvSpPr>
          <p:cNvPr id="12" name="Rectangle 11">
            <a:hlinkClick r:id="rId4" action="ppaction://hlinksldjump"/>
            <a:extLst>
              <a:ext uri="{FF2B5EF4-FFF2-40B4-BE49-F238E27FC236}">
                <a16:creationId xmlns:a16="http://schemas.microsoft.com/office/drawing/2014/main" id="{A4BA4E85-731C-4BB1-A6B6-03E25ECE194F}"/>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5" action="ppaction://hlinksldjump"/>
            <a:extLst>
              <a:ext uri="{FF2B5EF4-FFF2-40B4-BE49-F238E27FC236}">
                <a16:creationId xmlns:a16="http://schemas.microsoft.com/office/drawing/2014/main" id="{A360C327-B4EF-4317-91CE-744BA5E162E2}"/>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6" action="ppaction://hlinksldjump"/>
            <a:extLst>
              <a:ext uri="{FF2B5EF4-FFF2-40B4-BE49-F238E27FC236}">
                <a16:creationId xmlns:a16="http://schemas.microsoft.com/office/drawing/2014/main" id="{76C92FEB-A1C4-4587-8A34-2633F0EE00EC}"/>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7" action="ppaction://hlinksldjump"/>
            <a:extLst>
              <a:ext uri="{FF2B5EF4-FFF2-40B4-BE49-F238E27FC236}">
                <a16:creationId xmlns:a16="http://schemas.microsoft.com/office/drawing/2014/main" id="{1A3F6063-8BF2-4741-9204-0E661E21AC0C}"/>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8" action="ppaction://hlinksldjump"/>
            <a:extLst>
              <a:ext uri="{FF2B5EF4-FFF2-40B4-BE49-F238E27FC236}">
                <a16:creationId xmlns:a16="http://schemas.microsoft.com/office/drawing/2014/main" id="{9DCA6531-3F05-42D0-9952-3E664B0B4BC9}"/>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9" action="ppaction://hlinksldjump"/>
            <a:extLst>
              <a:ext uri="{FF2B5EF4-FFF2-40B4-BE49-F238E27FC236}">
                <a16:creationId xmlns:a16="http://schemas.microsoft.com/office/drawing/2014/main" id="{AA0ED1AB-7FB6-40FA-A224-F65FD958C48A}"/>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4" action="ppaction://hlinksldjump"/>
            <a:extLst>
              <a:ext uri="{FF2B5EF4-FFF2-40B4-BE49-F238E27FC236}">
                <a16:creationId xmlns:a16="http://schemas.microsoft.com/office/drawing/2014/main" id="{33BCD80D-8B39-4A44-97E8-4D8991406E65}"/>
              </a:ext>
            </a:extLst>
          </p:cNvPr>
          <p:cNvSpPr/>
          <p:nvPr/>
        </p:nvSpPr>
        <p:spPr bwMode="auto">
          <a:xfrm>
            <a:off x="2007716" y="1272509"/>
            <a:ext cx="1950133"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b="1" dirty="0">
                <a:solidFill>
                  <a:schemeClr val="bg1"/>
                </a:solidFill>
                <a:ea typeface="Segoe UI" pitchFamily="34" charset="0"/>
                <a:cs typeface="Segoe UI" pitchFamily="34" charset="0"/>
              </a:rPr>
              <a:t>Sensibilisation</a:t>
            </a:r>
          </a:p>
        </p:txBody>
      </p:sp>
      <p:sp>
        <p:nvSpPr>
          <p:cNvPr id="19" name="Rectangle 18">
            <a:hlinkClick r:id="rId4" action="ppaction://hlinksldjump"/>
            <a:extLst>
              <a:ext uri="{FF2B5EF4-FFF2-40B4-BE49-F238E27FC236}">
                <a16:creationId xmlns:a16="http://schemas.microsoft.com/office/drawing/2014/main" id="{FA847FAB-F6E5-43B9-93DD-50B313193129}"/>
              </a:ext>
            </a:extLst>
          </p:cNvPr>
          <p:cNvSpPr/>
          <p:nvPr/>
        </p:nvSpPr>
        <p:spPr bwMode="auto">
          <a:xfrm>
            <a:off x="2007716" y="2330840"/>
            <a:ext cx="1950134"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Référent accessibilité</a:t>
            </a:r>
          </a:p>
        </p:txBody>
      </p:sp>
      <p:sp>
        <p:nvSpPr>
          <p:cNvPr id="20" name="Rectangle 19">
            <a:hlinkClick r:id="rId4" action="ppaction://hlinksldjump"/>
            <a:extLst>
              <a:ext uri="{FF2B5EF4-FFF2-40B4-BE49-F238E27FC236}">
                <a16:creationId xmlns:a16="http://schemas.microsoft.com/office/drawing/2014/main" id="{9BE33D80-E50B-4CE8-B325-2D531011799A}"/>
              </a:ext>
            </a:extLst>
          </p:cNvPr>
          <p:cNvSpPr/>
          <p:nvPr/>
        </p:nvSpPr>
        <p:spPr bwMode="auto">
          <a:xfrm>
            <a:off x="2007717" y="2797973"/>
            <a:ext cx="1950134"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Politique d’accessibilité</a:t>
            </a:r>
          </a:p>
        </p:txBody>
      </p:sp>
      <p:sp>
        <p:nvSpPr>
          <p:cNvPr id="21" name="Rectangle 20">
            <a:hlinkClick r:id="rId4" action="ppaction://hlinksldjump"/>
            <a:extLst>
              <a:ext uri="{FF2B5EF4-FFF2-40B4-BE49-F238E27FC236}">
                <a16:creationId xmlns:a16="http://schemas.microsoft.com/office/drawing/2014/main" id="{1E6415E2-9670-41BE-AD58-B687F1CE68C0}"/>
              </a:ext>
            </a:extLst>
          </p:cNvPr>
          <p:cNvSpPr/>
          <p:nvPr/>
        </p:nvSpPr>
        <p:spPr bwMode="auto">
          <a:xfrm>
            <a:off x="2007717" y="3265106"/>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Standard et niveau</a:t>
            </a:r>
          </a:p>
        </p:txBody>
      </p:sp>
      <p:sp>
        <p:nvSpPr>
          <p:cNvPr id="22" name="Rectangle 21">
            <a:hlinkClick r:id="rId4" action="ppaction://hlinksldjump"/>
            <a:extLst>
              <a:ext uri="{FF2B5EF4-FFF2-40B4-BE49-F238E27FC236}">
                <a16:creationId xmlns:a16="http://schemas.microsoft.com/office/drawing/2014/main" id="{C77295B6-9FA7-44BB-BFC1-323FF5666787}"/>
              </a:ext>
            </a:extLst>
          </p:cNvPr>
          <p:cNvSpPr/>
          <p:nvPr/>
        </p:nvSpPr>
        <p:spPr bwMode="auto">
          <a:xfrm>
            <a:off x="2007717" y="3732239"/>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Charte de Design</a:t>
            </a:r>
          </a:p>
        </p:txBody>
      </p:sp>
      <p:sp>
        <p:nvSpPr>
          <p:cNvPr id="23" name="Rectangle 22">
            <a:hlinkClick r:id="rId4" action="ppaction://hlinksldjump"/>
            <a:extLst>
              <a:ext uri="{FF2B5EF4-FFF2-40B4-BE49-F238E27FC236}">
                <a16:creationId xmlns:a16="http://schemas.microsoft.com/office/drawing/2014/main" id="{A1D4F952-9D7A-4ADD-A104-3CBF092535AD}"/>
              </a:ext>
            </a:extLst>
          </p:cNvPr>
          <p:cNvSpPr/>
          <p:nvPr/>
        </p:nvSpPr>
        <p:spPr bwMode="auto">
          <a:xfrm>
            <a:off x="2007717" y="4201914"/>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Déclaration d’accessibilité</a:t>
            </a:r>
          </a:p>
        </p:txBody>
      </p:sp>
      <p:sp>
        <p:nvSpPr>
          <p:cNvPr id="24" name="Rectangle 23">
            <a:hlinkClick r:id="rId4" action="ppaction://hlinksldjump"/>
            <a:extLst>
              <a:ext uri="{FF2B5EF4-FFF2-40B4-BE49-F238E27FC236}">
                <a16:creationId xmlns:a16="http://schemas.microsoft.com/office/drawing/2014/main" id="{A5D1F6FF-0051-4F81-A7B7-C2B535B3324B}"/>
              </a:ext>
            </a:extLst>
          </p:cNvPr>
          <p:cNvSpPr/>
          <p:nvPr/>
        </p:nvSpPr>
        <p:spPr bwMode="auto">
          <a:xfrm>
            <a:off x="2007717" y="4671589"/>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Support accessible</a:t>
            </a:r>
          </a:p>
        </p:txBody>
      </p:sp>
      <p:sp>
        <p:nvSpPr>
          <p:cNvPr id="25" name="Rectangle 24">
            <a:hlinkClick r:id="rId4" action="ppaction://hlinksldjump"/>
            <a:extLst>
              <a:ext uri="{FF2B5EF4-FFF2-40B4-BE49-F238E27FC236}">
                <a16:creationId xmlns:a16="http://schemas.microsoft.com/office/drawing/2014/main" id="{8114A84D-4FA4-4D44-AA6E-83E6CA2E0831}"/>
              </a:ext>
            </a:extLst>
          </p:cNvPr>
          <p:cNvSpPr/>
          <p:nvPr/>
        </p:nvSpPr>
        <p:spPr bwMode="auto">
          <a:xfrm>
            <a:off x="2007717" y="5141264"/>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Adresse email dédié</a:t>
            </a:r>
          </a:p>
        </p:txBody>
      </p:sp>
      <p:sp>
        <p:nvSpPr>
          <p:cNvPr id="26" name="Rectangle 25">
            <a:hlinkClick r:id="rId4" action="ppaction://hlinksldjump"/>
            <a:extLst>
              <a:ext uri="{FF2B5EF4-FFF2-40B4-BE49-F238E27FC236}">
                <a16:creationId xmlns:a16="http://schemas.microsoft.com/office/drawing/2014/main" id="{E32D0594-4BE8-44A4-90D2-BC2F4C76F0C2}"/>
              </a:ext>
            </a:extLst>
          </p:cNvPr>
          <p:cNvSpPr/>
          <p:nvPr/>
        </p:nvSpPr>
        <p:spPr bwMode="auto">
          <a:xfrm>
            <a:off x="2007717" y="5610939"/>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Identifier des testeurs</a:t>
            </a:r>
          </a:p>
        </p:txBody>
      </p:sp>
      <p:sp>
        <p:nvSpPr>
          <p:cNvPr id="27" name="Rectangle 26">
            <a:hlinkClick r:id="rId4" action="ppaction://hlinksldjump"/>
            <a:extLst>
              <a:ext uri="{FF2B5EF4-FFF2-40B4-BE49-F238E27FC236}">
                <a16:creationId xmlns:a16="http://schemas.microsoft.com/office/drawing/2014/main" id="{79F7029F-2719-4B5A-B01A-F2D119B6C072}"/>
              </a:ext>
            </a:extLst>
          </p:cNvPr>
          <p:cNvSpPr/>
          <p:nvPr/>
        </p:nvSpPr>
        <p:spPr bwMode="auto">
          <a:xfrm>
            <a:off x="2007717" y="6080614"/>
            <a:ext cx="1950132"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Former les équipes</a:t>
            </a:r>
          </a:p>
        </p:txBody>
      </p:sp>
      <p:sp>
        <p:nvSpPr>
          <p:cNvPr id="28" name="Rectangle 27">
            <a:hlinkClick r:id="rId4" action="ppaction://hlinksldjump"/>
            <a:extLst>
              <a:ext uri="{FF2B5EF4-FFF2-40B4-BE49-F238E27FC236}">
                <a16:creationId xmlns:a16="http://schemas.microsoft.com/office/drawing/2014/main" id="{C5B173A2-24A4-46C9-8F15-DC7BB7C76F6B}"/>
              </a:ext>
            </a:extLst>
          </p:cNvPr>
          <p:cNvSpPr/>
          <p:nvPr/>
        </p:nvSpPr>
        <p:spPr bwMode="auto">
          <a:xfrm>
            <a:off x="2007715" y="1867021"/>
            <a:ext cx="1950133"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b="1" dirty="0">
                <a:solidFill>
                  <a:schemeClr val="bg1"/>
                </a:solidFill>
                <a:ea typeface="Segoe UI" pitchFamily="34" charset="0"/>
                <a:cs typeface="Segoe UI" pitchFamily="34" charset="0"/>
              </a:rPr>
              <a:t>Préparation de l’Entreprise</a:t>
            </a:r>
          </a:p>
        </p:txBody>
      </p:sp>
      <p:sp>
        <p:nvSpPr>
          <p:cNvPr id="29" name="Rectangle 28">
            <a:hlinkClick r:id="rId4" action="ppaction://hlinksldjump"/>
            <a:extLst>
              <a:ext uri="{FF2B5EF4-FFF2-40B4-BE49-F238E27FC236}">
                <a16:creationId xmlns:a16="http://schemas.microsoft.com/office/drawing/2014/main" id="{F9ADAA44-129E-4CEE-85D7-2DBB4E46491D}"/>
              </a:ext>
            </a:extLst>
          </p:cNvPr>
          <p:cNvSpPr/>
          <p:nvPr/>
        </p:nvSpPr>
        <p:spPr bwMode="auto">
          <a:xfrm>
            <a:off x="4406814" y="1826602"/>
            <a:ext cx="1471444"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err="1">
                <a:solidFill>
                  <a:schemeClr val="tx1"/>
                </a:solidFill>
                <a:ea typeface="Segoe UI" pitchFamily="34" charset="0"/>
                <a:cs typeface="Segoe UI" pitchFamily="34" charset="0"/>
              </a:rPr>
              <a:t>Definition</a:t>
            </a:r>
            <a:r>
              <a:rPr lang="fr-FR" sz="1200" dirty="0">
                <a:solidFill>
                  <a:schemeClr val="tx1"/>
                </a:solidFill>
                <a:ea typeface="Segoe UI" pitchFamily="34" charset="0"/>
                <a:cs typeface="Segoe UI" pitchFamily="34" charset="0"/>
              </a:rPr>
              <a:t> of </a:t>
            </a:r>
            <a:r>
              <a:rPr lang="fr-FR" sz="1200" dirty="0" err="1">
                <a:solidFill>
                  <a:schemeClr val="tx1"/>
                </a:solidFill>
                <a:ea typeface="Segoe UI" pitchFamily="34" charset="0"/>
                <a:cs typeface="Segoe UI" pitchFamily="34" charset="0"/>
              </a:rPr>
              <a:t>Done</a:t>
            </a:r>
            <a:endParaRPr lang="fr-FR" sz="1200" dirty="0">
              <a:solidFill>
                <a:schemeClr val="tx1"/>
              </a:solidFill>
              <a:ea typeface="Segoe UI" pitchFamily="34" charset="0"/>
              <a:cs typeface="Segoe UI" pitchFamily="34" charset="0"/>
            </a:endParaRPr>
          </a:p>
        </p:txBody>
      </p:sp>
      <p:sp>
        <p:nvSpPr>
          <p:cNvPr id="30" name="Rectangle 29">
            <a:hlinkClick r:id="rId4" action="ppaction://hlinksldjump"/>
            <a:extLst>
              <a:ext uri="{FF2B5EF4-FFF2-40B4-BE49-F238E27FC236}">
                <a16:creationId xmlns:a16="http://schemas.microsoft.com/office/drawing/2014/main" id="{51E76534-8CCD-4EEF-9A29-9DB5C35E8132}"/>
              </a:ext>
            </a:extLst>
          </p:cNvPr>
          <p:cNvSpPr/>
          <p:nvPr/>
        </p:nvSpPr>
        <p:spPr bwMode="auto">
          <a:xfrm>
            <a:off x="4406814" y="2997507"/>
            <a:ext cx="1471444"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User Stories et Personae</a:t>
            </a:r>
          </a:p>
        </p:txBody>
      </p:sp>
      <p:sp>
        <p:nvSpPr>
          <p:cNvPr id="31" name="Rectangle 30">
            <a:hlinkClick r:id="rId4" action="ppaction://hlinksldjump"/>
            <a:extLst>
              <a:ext uri="{FF2B5EF4-FFF2-40B4-BE49-F238E27FC236}">
                <a16:creationId xmlns:a16="http://schemas.microsoft.com/office/drawing/2014/main" id="{B6BD461B-9965-44B1-AE33-50CD72F4218A}"/>
              </a:ext>
            </a:extLst>
          </p:cNvPr>
          <p:cNvSpPr/>
          <p:nvPr/>
        </p:nvSpPr>
        <p:spPr bwMode="auto">
          <a:xfrm>
            <a:off x="4406816" y="4171452"/>
            <a:ext cx="1471445"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Product </a:t>
            </a:r>
            <a:r>
              <a:rPr lang="fr-FR" sz="1200" dirty="0" err="1">
                <a:solidFill>
                  <a:schemeClr val="tx1"/>
                </a:solidFill>
                <a:ea typeface="Segoe UI" pitchFamily="34" charset="0"/>
                <a:cs typeface="Segoe UI" pitchFamily="34" charset="0"/>
              </a:rPr>
              <a:t>Backlog</a:t>
            </a:r>
            <a:endParaRPr lang="fr-FR" sz="1200" dirty="0">
              <a:solidFill>
                <a:schemeClr val="tx1"/>
              </a:solidFill>
              <a:ea typeface="Segoe UI" pitchFamily="34" charset="0"/>
              <a:cs typeface="Segoe UI" pitchFamily="34" charset="0"/>
            </a:endParaRPr>
          </a:p>
        </p:txBody>
      </p:sp>
      <p:sp>
        <p:nvSpPr>
          <p:cNvPr id="32" name="Rectangle 31">
            <a:hlinkClick r:id="rId4" action="ppaction://hlinksldjump"/>
            <a:extLst>
              <a:ext uri="{FF2B5EF4-FFF2-40B4-BE49-F238E27FC236}">
                <a16:creationId xmlns:a16="http://schemas.microsoft.com/office/drawing/2014/main" id="{34FF0965-989C-47A8-A7B5-6D34824B71F2}"/>
              </a:ext>
            </a:extLst>
          </p:cNvPr>
          <p:cNvSpPr/>
          <p:nvPr/>
        </p:nvSpPr>
        <p:spPr bwMode="auto">
          <a:xfrm>
            <a:off x="5067470" y="5288747"/>
            <a:ext cx="1471445"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Planning</a:t>
            </a:r>
          </a:p>
        </p:txBody>
      </p:sp>
      <p:sp>
        <p:nvSpPr>
          <p:cNvPr id="33" name="Rectangle 32">
            <a:hlinkClick r:id="rId4" action="ppaction://hlinksldjump"/>
            <a:extLst>
              <a:ext uri="{FF2B5EF4-FFF2-40B4-BE49-F238E27FC236}">
                <a16:creationId xmlns:a16="http://schemas.microsoft.com/office/drawing/2014/main" id="{6EE3CD2E-2503-4A73-9308-559ACF15560C}"/>
              </a:ext>
            </a:extLst>
          </p:cNvPr>
          <p:cNvSpPr/>
          <p:nvPr/>
        </p:nvSpPr>
        <p:spPr bwMode="auto">
          <a:xfrm>
            <a:off x="6748169" y="4826589"/>
            <a:ext cx="1471444"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Développement</a:t>
            </a:r>
          </a:p>
        </p:txBody>
      </p:sp>
      <p:sp>
        <p:nvSpPr>
          <p:cNvPr id="34" name="Rectangle 33">
            <a:hlinkClick r:id="rId4" action="ppaction://hlinksldjump"/>
            <a:extLst>
              <a:ext uri="{FF2B5EF4-FFF2-40B4-BE49-F238E27FC236}">
                <a16:creationId xmlns:a16="http://schemas.microsoft.com/office/drawing/2014/main" id="{EFFD3570-4377-4B2D-8A31-8D860646F05B}"/>
              </a:ext>
            </a:extLst>
          </p:cNvPr>
          <p:cNvSpPr/>
          <p:nvPr/>
        </p:nvSpPr>
        <p:spPr bwMode="auto">
          <a:xfrm>
            <a:off x="6257635" y="3592711"/>
            <a:ext cx="1471445" cy="4898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Revue et Rétrospective</a:t>
            </a:r>
          </a:p>
        </p:txBody>
      </p:sp>
      <p:sp>
        <p:nvSpPr>
          <p:cNvPr id="41" name="Rectangle 40">
            <a:hlinkClick r:id="rId4" action="ppaction://hlinksldjump"/>
            <a:extLst>
              <a:ext uri="{FF2B5EF4-FFF2-40B4-BE49-F238E27FC236}">
                <a16:creationId xmlns:a16="http://schemas.microsoft.com/office/drawing/2014/main" id="{36AF861A-0F4B-459E-9048-60831A967572}"/>
              </a:ext>
            </a:extLst>
          </p:cNvPr>
          <p:cNvSpPr/>
          <p:nvPr/>
        </p:nvSpPr>
        <p:spPr bwMode="auto">
          <a:xfrm>
            <a:off x="10041701" y="5605252"/>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Tests techniques automatisés</a:t>
            </a:r>
          </a:p>
        </p:txBody>
      </p:sp>
      <p:sp>
        <p:nvSpPr>
          <p:cNvPr id="42" name="Rectangle 41">
            <a:hlinkClick r:id="rId4" action="ppaction://hlinksldjump"/>
            <a:extLst>
              <a:ext uri="{FF2B5EF4-FFF2-40B4-BE49-F238E27FC236}">
                <a16:creationId xmlns:a16="http://schemas.microsoft.com/office/drawing/2014/main" id="{74FEEEA4-4E66-4ED5-ACE4-E30E19A4F15C}"/>
              </a:ext>
            </a:extLst>
          </p:cNvPr>
          <p:cNvSpPr/>
          <p:nvPr/>
        </p:nvSpPr>
        <p:spPr bwMode="auto">
          <a:xfrm>
            <a:off x="9459397" y="5116744"/>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Tests humains des mentions légales</a:t>
            </a:r>
          </a:p>
        </p:txBody>
      </p:sp>
      <p:sp>
        <p:nvSpPr>
          <p:cNvPr id="43" name="Rectangle 42">
            <a:hlinkClick r:id="rId4" action="ppaction://hlinksldjump"/>
            <a:extLst>
              <a:ext uri="{FF2B5EF4-FFF2-40B4-BE49-F238E27FC236}">
                <a16:creationId xmlns:a16="http://schemas.microsoft.com/office/drawing/2014/main" id="{93E69064-01F5-4014-AB65-BD5439F3D839}"/>
              </a:ext>
            </a:extLst>
          </p:cNvPr>
          <p:cNvSpPr/>
          <p:nvPr/>
        </p:nvSpPr>
        <p:spPr bwMode="auto">
          <a:xfrm>
            <a:off x="9459397" y="4628236"/>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Tests fonctionnels humains</a:t>
            </a:r>
          </a:p>
        </p:txBody>
      </p:sp>
      <p:sp>
        <p:nvSpPr>
          <p:cNvPr id="44" name="Rectangle 43">
            <a:hlinkClick r:id="rId4" action="ppaction://hlinksldjump"/>
            <a:extLst>
              <a:ext uri="{FF2B5EF4-FFF2-40B4-BE49-F238E27FC236}">
                <a16:creationId xmlns:a16="http://schemas.microsoft.com/office/drawing/2014/main" id="{A79C5AD6-7A33-4AD9-9DA0-501B504FE0A0}"/>
              </a:ext>
            </a:extLst>
          </p:cNvPr>
          <p:cNvSpPr/>
          <p:nvPr/>
        </p:nvSpPr>
        <p:spPr bwMode="auto">
          <a:xfrm>
            <a:off x="10041701" y="3407689"/>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Déploiement</a:t>
            </a:r>
          </a:p>
        </p:txBody>
      </p:sp>
      <p:sp>
        <p:nvSpPr>
          <p:cNvPr id="45" name="Rectangle 44">
            <a:extLst>
              <a:ext uri="{FF2B5EF4-FFF2-40B4-BE49-F238E27FC236}">
                <a16:creationId xmlns:a16="http://schemas.microsoft.com/office/drawing/2014/main" id="{1D5584A4-7ECC-4C6E-BEC0-21EDF097DC6A}"/>
              </a:ext>
            </a:extLst>
          </p:cNvPr>
          <p:cNvSpPr/>
          <p:nvPr/>
        </p:nvSpPr>
        <p:spPr bwMode="auto">
          <a:xfrm>
            <a:off x="5697233" y="1826279"/>
            <a:ext cx="181025" cy="1769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E5B9B1D8-45A0-4102-93C2-2890B460B55F}"/>
              </a:ext>
            </a:extLst>
          </p:cNvPr>
          <p:cNvSpPr/>
          <p:nvPr/>
        </p:nvSpPr>
        <p:spPr bwMode="auto">
          <a:xfrm>
            <a:off x="5697233" y="2993841"/>
            <a:ext cx="181024" cy="17693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C888BD2B-8DAE-4577-9652-FF2471DE8BD7}"/>
              </a:ext>
            </a:extLst>
          </p:cNvPr>
          <p:cNvSpPr/>
          <p:nvPr/>
        </p:nvSpPr>
        <p:spPr bwMode="auto">
          <a:xfrm>
            <a:off x="7548055" y="3588714"/>
            <a:ext cx="181023" cy="17692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B4990308-8FB1-47CD-94BC-A5CDB94DF1C8}"/>
              </a:ext>
            </a:extLst>
          </p:cNvPr>
          <p:cNvSpPr/>
          <p:nvPr/>
        </p:nvSpPr>
        <p:spPr bwMode="auto">
          <a:xfrm>
            <a:off x="5697236" y="4164746"/>
            <a:ext cx="181022" cy="17692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76CC30C5-8233-4A7F-84AE-1DB21C6C49C3}"/>
              </a:ext>
            </a:extLst>
          </p:cNvPr>
          <p:cNvSpPr/>
          <p:nvPr/>
        </p:nvSpPr>
        <p:spPr bwMode="auto">
          <a:xfrm>
            <a:off x="6357890" y="5281522"/>
            <a:ext cx="181021" cy="17692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D2767EE2-165D-41BD-93E1-446295988D1E}"/>
              </a:ext>
            </a:extLst>
          </p:cNvPr>
          <p:cNvSpPr/>
          <p:nvPr/>
        </p:nvSpPr>
        <p:spPr bwMode="auto">
          <a:xfrm>
            <a:off x="8038588" y="4826589"/>
            <a:ext cx="181021" cy="17692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51" name="Rectangle 50">
            <a:hlinkClick r:id="rId4" action="ppaction://hlinksldjump"/>
            <a:extLst>
              <a:ext uri="{FF2B5EF4-FFF2-40B4-BE49-F238E27FC236}">
                <a16:creationId xmlns:a16="http://schemas.microsoft.com/office/drawing/2014/main" id="{35CFBBB9-4777-44FD-B01D-EC841378E3F8}"/>
              </a:ext>
            </a:extLst>
          </p:cNvPr>
          <p:cNvSpPr/>
          <p:nvPr/>
        </p:nvSpPr>
        <p:spPr bwMode="auto">
          <a:xfrm>
            <a:off x="8089322" y="1828063"/>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Métrologie</a:t>
            </a:r>
          </a:p>
        </p:txBody>
      </p:sp>
      <p:sp>
        <p:nvSpPr>
          <p:cNvPr id="52" name="Rectangle 51">
            <a:extLst>
              <a:ext uri="{FF2B5EF4-FFF2-40B4-BE49-F238E27FC236}">
                <a16:creationId xmlns:a16="http://schemas.microsoft.com/office/drawing/2014/main" id="{82A01384-6BCB-4629-AF7E-D397D1462322}"/>
              </a:ext>
            </a:extLst>
          </p:cNvPr>
          <p:cNvSpPr/>
          <p:nvPr/>
        </p:nvSpPr>
        <p:spPr bwMode="auto">
          <a:xfrm>
            <a:off x="9544530" y="1826278"/>
            <a:ext cx="181025" cy="1769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sp>
        <p:nvSpPr>
          <p:cNvPr id="53" name="ZoneTexte 52">
            <a:extLst>
              <a:ext uri="{FF2B5EF4-FFF2-40B4-BE49-F238E27FC236}">
                <a16:creationId xmlns:a16="http://schemas.microsoft.com/office/drawing/2014/main" id="{3E376AA7-695C-42C3-89E9-BE7FDAAE65ED}"/>
              </a:ext>
            </a:extLst>
          </p:cNvPr>
          <p:cNvSpPr txBox="1"/>
          <p:nvPr/>
        </p:nvSpPr>
        <p:spPr>
          <a:xfrm>
            <a:off x="10485596" y="3754494"/>
            <a:ext cx="1062342" cy="553998"/>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Canary release</a:t>
            </a:r>
          </a:p>
          <a:p>
            <a:pPr algn="l"/>
            <a:r>
              <a:rPr lang="fr-FR" sz="1200" dirty="0">
                <a:gradFill>
                  <a:gsLst>
                    <a:gs pos="2917">
                      <a:schemeClr val="tx1"/>
                    </a:gs>
                    <a:gs pos="30000">
                      <a:schemeClr val="tx1"/>
                    </a:gs>
                  </a:gsLst>
                  <a:lin ang="5400000" scaled="0"/>
                </a:gradFill>
              </a:rPr>
              <a:t>A/B </a:t>
            </a:r>
            <a:r>
              <a:rPr lang="fr-FR" sz="1200" dirty="0" err="1">
                <a:gradFill>
                  <a:gsLst>
                    <a:gs pos="2917">
                      <a:schemeClr val="tx1"/>
                    </a:gs>
                    <a:gs pos="30000">
                      <a:schemeClr val="tx1"/>
                    </a:gs>
                  </a:gsLst>
                  <a:lin ang="5400000" scaled="0"/>
                </a:gradFill>
              </a:rPr>
              <a:t>testing</a:t>
            </a:r>
            <a:endParaRPr lang="fr-FR" sz="1200" dirty="0">
              <a:gradFill>
                <a:gsLst>
                  <a:gs pos="2917">
                    <a:schemeClr val="tx1"/>
                  </a:gs>
                  <a:gs pos="30000">
                    <a:schemeClr val="tx1"/>
                  </a:gs>
                </a:gsLst>
                <a:lin ang="5400000" scaled="0"/>
              </a:gradFill>
            </a:endParaRPr>
          </a:p>
          <a:p>
            <a:pPr algn="l"/>
            <a:r>
              <a:rPr lang="fr-FR" sz="1200" dirty="0" err="1">
                <a:gradFill>
                  <a:gsLst>
                    <a:gs pos="2917">
                      <a:schemeClr val="tx1"/>
                    </a:gs>
                    <a:gs pos="30000">
                      <a:schemeClr val="tx1"/>
                    </a:gs>
                  </a:gsLst>
                  <a:lin ang="5400000" scaled="0"/>
                </a:gradFill>
              </a:rPr>
              <a:t>Feature</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flipping</a:t>
            </a:r>
            <a:endParaRPr lang="fr-FR" sz="1200" dirty="0">
              <a:gradFill>
                <a:gsLst>
                  <a:gs pos="2917">
                    <a:schemeClr val="tx1"/>
                  </a:gs>
                  <a:gs pos="30000">
                    <a:schemeClr val="tx1"/>
                  </a:gs>
                </a:gsLst>
                <a:lin ang="5400000" scaled="0"/>
              </a:gradFill>
            </a:endParaRPr>
          </a:p>
        </p:txBody>
      </p:sp>
      <p:sp>
        <p:nvSpPr>
          <p:cNvPr id="75" name="Flèche : droite 74">
            <a:extLst>
              <a:ext uri="{FF2B5EF4-FFF2-40B4-BE49-F238E27FC236}">
                <a16:creationId xmlns:a16="http://schemas.microsoft.com/office/drawing/2014/main" id="{5110B7DA-11D8-4E3E-B568-78410AD49F3B}"/>
              </a:ext>
            </a:extLst>
          </p:cNvPr>
          <p:cNvSpPr/>
          <p:nvPr/>
        </p:nvSpPr>
        <p:spPr bwMode="auto">
          <a:xfrm rot="8100000">
            <a:off x="7175047" y="2365210"/>
            <a:ext cx="727880" cy="20347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lèche : droite 75">
            <a:extLst>
              <a:ext uri="{FF2B5EF4-FFF2-40B4-BE49-F238E27FC236}">
                <a16:creationId xmlns:a16="http://schemas.microsoft.com/office/drawing/2014/main" id="{3AE39AD9-2829-4897-B892-E9AEEE092A4C}"/>
              </a:ext>
            </a:extLst>
          </p:cNvPr>
          <p:cNvSpPr/>
          <p:nvPr/>
        </p:nvSpPr>
        <p:spPr bwMode="auto">
          <a:xfrm rot="5400000">
            <a:off x="4860041" y="2572509"/>
            <a:ext cx="564989" cy="19994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Flèche : droite 77">
            <a:extLst>
              <a:ext uri="{FF2B5EF4-FFF2-40B4-BE49-F238E27FC236}">
                <a16:creationId xmlns:a16="http://schemas.microsoft.com/office/drawing/2014/main" id="{C420C0B4-21BD-4BD0-B88E-17ABD5819257}"/>
              </a:ext>
            </a:extLst>
          </p:cNvPr>
          <p:cNvSpPr/>
          <p:nvPr/>
        </p:nvSpPr>
        <p:spPr bwMode="auto">
          <a:xfrm rot="5400000">
            <a:off x="4857509" y="3737649"/>
            <a:ext cx="564989" cy="19994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lèche : droite 78">
            <a:extLst>
              <a:ext uri="{FF2B5EF4-FFF2-40B4-BE49-F238E27FC236}">
                <a16:creationId xmlns:a16="http://schemas.microsoft.com/office/drawing/2014/main" id="{E33C10AE-8464-46B4-8CA2-86CE02B270EB}"/>
              </a:ext>
            </a:extLst>
          </p:cNvPr>
          <p:cNvSpPr/>
          <p:nvPr/>
        </p:nvSpPr>
        <p:spPr bwMode="auto">
          <a:xfrm rot="3600000">
            <a:off x="5296712" y="4890930"/>
            <a:ext cx="564989" cy="19994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lèche : droite 79">
            <a:extLst>
              <a:ext uri="{FF2B5EF4-FFF2-40B4-BE49-F238E27FC236}">
                <a16:creationId xmlns:a16="http://schemas.microsoft.com/office/drawing/2014/main" id="{4980073C-CD34-4516-9987-E10BE8EDCFD2}"/>
              </a:ext>
            </a:extLst>
          </p:cNvPr>
          <p:cNvSpPr/>
          <p:nvPr/>
        </p:nvSpPr>
        <p:spPr bwMode="auto">
          <a:xfrm rot="16200000">
            <a:off x="11031231" y="4814408"/>
            <a:ext cx="727880" cy="20347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4" action="ppaction://hlinksldjump"/>
            <a:extLst>
              <a:ext uri="{FF2B5EF4-FFF2-40B4-BE49-F238E27FC236}">
                <a16:creationId xmlns:a16="http://schemas.microsoft.com/office/drawing/2014/main" id="{964F7E32-AB05-4D6D-9C8E-3C73F656FF66}"/>
              </a:ext>
            </a:extLst>
          </p:cNvPr>
          <p:cNvSpPr/>
          <p:nvPr/>
        </p:nvSpPr>
        <p:spPr bwMode="auto">
          <a:xfrm>
            <a:off x="4406814" y="1272509"/>
            <a:ext cx="7271120"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b="1" dirty="0">
                <a:solidFill>
                  <a:schemeClr val="bg1"/>
                </a:solidFill>
                <a:ea typeface="Segoe UI" pitchFamily="34" charset="0"/>
                <a:cs typeface="Segoe UI" pitchFamily="34" charset="0"/>
              </a:rPr>
              <a:t>Organisation Projet Scrum / DevOps</a:t>
            </a:r>
          </a:p>
        </p:txBody>
      </p:sp>
      <p:sp>
        <p:nvSpPr>
          <p:cNvPr id="82" name="Rectangle 81">
            <a:hlinkClick r:id="rId4" action="ppaction://hlinksldjump"/>
            <a:extLst>
              <a:ext uri="{FF2B5EF4-FFF2-40B4-BE49-F238E27FC236}">
                <a16:creationId xmlns:a16="http://schemas.microsoft.com/office/drawing/2014/main" id="{F8384B63-5AC8-4637-A745-7607C13500DF}"/>
              </a:ext>
            </a:extLst>
          </p:cNvPr>
          <p:cNvSpPr/>
          <p:nvPr/>
        </p:nvSpPr>
        <p:spPr bwMode="auto">
          <a:xfrm>
            <a:off x="8089322" y="2415815"/>
            <a:ext cx="1636233" cy="3502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Feedbacks</a:t>
            </a:r>
          </a:p>
        </p:txBody>
      </p:sp>
      <p:sp>
        <p:nvSpPr>
          <p:cNvPr id="83" name="Rectangle 82">
            <a:extLst>
              <a:ext uri="{FF2B5EF4-FFF2-40B4-BE49-F238E27FC236}">
                <a16:creationId xmlns:a16="http://schemas.microsoft.com/office/drawing/2014/main" id="{31F8C326-F34A-410B-830D-3DE3C3D6535F}"/>
              </a:ext>
            </a:extLst>
          </p:cNvPr>
          <p:cNvSpPr/>
          <p:nvPr/>
        </p:nvSpPr>
        <p:spPr bwMode="auto">
          <a:xfrm>
            <a:off x="9544530" y="2414030"/>
            <a:ext cx="181025" cy="1769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000" b="1" dirty="0">
                <a:solidFill>
                  <a:schemeClr val="bg1"/>
                </a:solidFill>
                <a:ea typeface="Segoe UI" pitchFamily="34" charset="0"/>
                <a:cs typeface="Segoe UI" pitchFamily="34" charset="0"/>
              </a:rPr>
              <a:t>A</a:t>
            </a:r>
            <a:endParaRPr lang="fr-FR" sz="2000" b="1" dirty="0">
              <a:solidFill>
                <a:schemeClr val="bg1"/>
              </a:solidFill>
              <a:ea typeface="Segoe UI" pitchFamily="34" charset="0"/>
              <a:cs typeface="Segoe UI" pitchFamily="34" charset="0"/>
            </a:endParaRPr>
          </a:p>
        </p:txBody>
      </p:sp>
      <p:cxnSp>
        <p:nvCxnSpPr>
          <p:cNvPr id="85" name="Connecteur droit 84">
            <a:extLst>
              <a:ext uri="{FF2B5EF4-FFF2-40B4-BE49-F238E27FC236}">
                <a16:creationId xmlns:a16="http://schemas.microsoft.com/office/drawing/2014/main" id="{95FEB3F3-5D8F-420C-AD93-323ED00C7E1F}"/>
              </a:ext>
            </a:extLst>
          </p:cNvPr>
          <p:cNvCxnSpPr/>
          <p:nvPr/>
        </p:nvCxnSpPr>
        <p:spPr>
          <a:xfrm>
            <a:off x="10400343" y="3765643"/>
            <a:ext cx="0" cy="5428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Ellipse 85">
            <a:extLst>
              <a:ext uri="{FF2B5EF4-FFF2-40B4-BE49-F238E27FC236}">
                <a16:creationId xmlns:a16="http://schemas.microsoft.com/office/drawing/2014/main" id="{8F490551-0783-4C9F-81D9-B65298EBAC8E}"/>
              </a:ext>
            </a:extLst>
          </p:cNvPr>
          <p:cNvSpPr/>
          <p:nvPr/>
        </p:nvSpPr>
        <p:spPr bwMode="auto">
          <a:xfrm>
            <a:off x="3782701" y="1107901"/>
            <a:ext cx="350293" cy="350293"/>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dirty="0">
                <a:gradFill>
                  <a:gsLst>
                    <a:gs pos="0">
                      <a:srgbClr val="FFFFFF"/>
                    </a:gs>
                    <a:gs pos="100000">
                      <a:srgbClr val="FFFFFF"/>
                    </a:gs>
                  </a:gsLst>
                  <a:lin ang="5400000" scaled="0"/>
                </a:gradFill>
                <a:ea typeface="Segoe UI" pitchFamily="34" charset="0"/>
                <a:cs typeface="Segoe UI" pitchFamily="34" charset="0"/>
              </a:rPr>
              <a:t>1</a:t>
            </a:r>
          </a:p>
        </p:txBody>
      </p:sp>
      <p:sp>
        <p:nvSpPr>
          <p:cNvPr id="87" name="Ellipse 86">
            <a:extLst>
              <a:ext uri="{FF2B5EF4-FFF2-40B4-BE49-F238E27FC236}">
                <a16:creationId xmlns:a16="http://schemas.microsoft.com/office/drawing/2014/main" id="{5C5B65BB-A1EB-433A-9D4C-43B4CD27EB0E}"/>
              </a:ext>
            </a:extLst>
          </p:cNvPr>
          <p:cNvSpPr/>
          <p:nvPr/>
        </p:nvSpPr>
        <p:spPr bwMode="auto">
          <a:xfrm>
            <a:off x="3782701" y="1706029"/>
            <a:ext cx="350293" cy="350293"/>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dirty="0">
                <a:gradFill>
                  <a:gsLst>
                    <a:gs pos="0">
                      <a:srgbClr val="FFFFFF"/>
                    </a:gs>
                    <a:gs pos="100000">
                      <a:srgbClr val="FFFFFF"/>
                    </a:gs>
                  </a:gsLst>
                  <a:lin ang="5400000" scaled="0"/>
                </a:gradFill>
                <a:ea typeface="Segoe UI" pitchFamily="34" charset="0"/>
                <a:cs typeface="Segoe UI" pitchFamily="34" charset="0"/>
              </a:rPr>
              <a:t>2</a:t>
            </a:r>
          </a:p>
        </p:txBody>
      </p:sp>
      <p:sp>
        <p:nvSpPr>
          <p:cNvPr id="88" name="Ellipse 87">
            <a:extLst>
              <a:ext uri="{FF2B5EF4-FFF2-40B4-BE49-F238E27FC236}">
                <a16:creationId xmlns:a16="http://schemas.microsoft.com/office/drawing/2014/main" id="{015D81A4-9050-4247-8048-E1E032FAED97}"/>
              </a:ext>
            </a:extLst>
          </p:cNvPr>
          <p:cNvSpPr/>
          <p:nvPr/>
        </p:nvSpPr>
        <p:spPr bwMode="auto">
          <a:xfrm>
            <a:off x="9691408" y="1107901"/>
            <a:ext cx="350293" cy="350293"/>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dirty="0">
                <a:gradFill>
                  <a:gsLst>
                    <a:gs pos="0">
                      <a:srgbClr val="FFFFFF"/>
                    </a:gs>
                    <a:gs pos="100000">
                      <a:srgbClr val="FFFFFF"/>
                    </a:gs>
                  </a:gsLst>
                  <a:lin ang="5400000" scaled="0"/>
                </a:gradFill>
                <a:ea typeface="Segoe UI" pitchFamily="34" charset="0"/>
                <a:cs typeface="Segoe UI" pitchFamily="34" charset="0"/>
              </a:rPr>
              <a:t>3</a:t>
            </a:r>
          </a:p>
        </p:txBody>
      </p:sp>
      <p:pic>
        <p:nvPicPr>
          <p:cNvPr id="89" name="Image 88">
            <a:extLst>
              <a:ext uri="{FF2B5EF4-FFF2-40B4-BE49-F238E27FC236}">
                <a16:creationId xmlns:a16="http://schemas.microsoft.com/office/drawing/2014/main" id="{DA1CEA93-001D-478B-9627-2E097856956B}"/>
              </a:ext>
            </a:extLst>
          </p:cNvPr>
          <p:cNvPicPr>
            <a:picLocks noChangeAspect="1"/>
          </p:cNvPicPr>
          <p:nvPr/>
        </p:nvPicPr>
        <p:blipFill>
          <a:blip r:embed="rId10"/>
          <a:stretch>
            <a:fillRect/>
          </a:stretch>
        </p:blipFill>
        <p:spPr>
          <a:xfrm>
            <a:off x="10306658" y="1769611"/>
            <a:ext cx="1104111" cy="1104111"/>
          </a:xfrm>
          <a:prstGeom prst="rect">
            <a:avLst/>
          </a:prstGeom>
        </p:spPr>
      </p:pic>
      <p:sp>
        <p:nvSpPr>
          <p:cNvPr id="90" name="Flèche : droite 89">
            <a:extLst>
              <a:ext uri="{FF2B5EF4-FFF2-40B4-BE49-F238E27FC236}">
                <a16:creationId xmlns:a16="http://schemas.microsoft.com/office/drawing/2014/main" id="{4E14A279-4F58-4E37-B829-A0D5D67DF457}"/>
              </a:ext>
            </a:extLst>
          </p:cNvPr>
          <p:cNvSpPr/>
          <p:nvPr/>
        </p:nvSpPr>
        <p:spPr bwMode="auto">
          <a:xfrm rot="16200000">
            <a:off x="10652585" y="2985557"/>
            <a:ext cx="408727" cy="19994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lèche : droite 90">
            <a:extLst>
              <a:ext uri="{FF2B5EF4-FFF2-40B4-BE49-F238E27FC236}">
                <a16:creationId xmlns:a16="http://schemas.microsoft.com/office/drawing/2014/main" id="{1894DDEB-8C76-4670-A84D-97934A53BC07}"/>
              </a:ext>
            </a:extLst>
          </p:cNvPr>
          <p:cNvSpPr/>
          <p:nvPr/>
        </p:nvSpPr>
        <p:spPr bwMode="auto">
          <a:xfrm rot="10800000">
            <a:off x="9837337" y="2214802"/>
            <a:ext cx="408727" cy="19994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Image 93">
            <a:extLst>
              <a:ext uri="{FF2B5EF4-FFF2-40B4-BE49-F238E27FC236}">
                <a16:creationId xmlns:a16="http://schemas.microsoft.com/office/drawing/2014/main" id="{7C8CB849-EDB5-410D-B724-27E908F3CB12}"/>
              </a:ext>
            </a:extLst>
          </p:cNvPr>
          <p:cNvPicPr>
            <a:picLocks noChangeAspect="1"/>
          </p:cNvPicPr>
          <p:nvPr/>
        </p:nvPicPr>
        <p:blipFill>
          <a:blip r:embed="rId11"/>
          <a:stretch>
            <a:fillRect/>
          </a:stretch>
        </p:blipFill>
        <p:spPr>
          <a:xfrm>
            <a:off x="9323837" y="4477764"/>
            <a:ext cx="271120" cy="271120"/>
          </a:xfrm>
          <a:prstGeom prst="rect">
            <a:avLst/>
          </a:prstGeom>
        </p:spPr>
      </p:pic>
      <p:pic>
        <p:nvPicPr>
          <p:cNvPr id="95" name="Image 94">
            <a:extLst>
              <a:ext uri="{FF2B5EF4-FFF2-40B4-BE49-F238E27FC236}">
                <a16:creationId xmlns:a16="http://schemas.microsoft.com/office/drawing/2014/main" id="{511FB5A7-E7BC-4BC5-9AAF-41C72125E2E9}"/>
              </a:ext>
            </a:extLst>
          </p:cNvPr>
          <p:cNvPicPr>
            <a:picLocks noChangeAspect="1"/>
          </p:cNvPicPr>
          <p:nvPr/>
        </p:nvPicPr>
        <p:blipFill>
          <a:blip r:embed="rId11"/>
          <a:stretch>
            <a:fillRect/>
          </a:stretch>
        </p:blipFill>
        <p:spPr>
          <a:xfrm>
            <a:off x="9325943" y="4981160"/>
            <a:ext cx="271120" cy="271120"/>
          </a:xfrm>
          <a:prstGeom prst="rect">
            <a:avLst/>
          </a:prstGeom>
        </p:spPr>
      </p:pic>
      <p:pic>
        <p:nvPicPr>
          <p:cNvPr id="96" name="Image 95">
            <a:extLst>
              <a:ext uri="{FF2B5EF4-FFF2-40B4-BE49-F238E27FC236}">
                <a16:creationId xmlns:a16="http://schemas.microsoft.com/office/drawing/2014/main" id="{30D98495-B60E-4A05-A7DD-49C278364410}"/>
              </a:ext>
            </a:extLst>
          </p:cNvPr>
          <p:cNvPicPr>
            <a:picLocks noChangeAspect="1"/>
          </p:cNvPicPr>
          <p:nvPr/>
        </p:nvPicPr>
        <p:blipFill>
          <a:blip r:embed="rId11"/>
          <a:stretch>
            <a:fillRect/>
          </a:stretch>
        </p:blipFill>
        <p:spPr>
          <a:xfrm>
            <a:off x="7956898" y="2299928"/>
            <a:ext cx="271120" cy="271120"/>
          </a:xfrm>
          <a:prstGeom prst="rect">
            <a:avLst/>
          </a:prstGeom>
        </p:spPr>
      </p:pic>
      <p:sp>
        <p:nvSpPr>
          <p:cNvPr id="97" name="Rectangle 96">
            <a:hlinkClick r:id="rId12" action="ppaction://hlinksldjump"/>
            <a:extLst>
              <a:ext uri="{FF2B5EF4-FFF2-40B4-BE49-F238E27FC236}">
                <a16:creationId xmlns:a16="http://schemas.microsoft.com/office/drawing/2014/main" id="{A961481C-0CF4-4D3B-B181-15EAB302335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8" name="Rectangle 97">
            <a:hlinkClick r:id="rId13" action="ppaction://hlinksldjump"/>
            <a:extLst>
              <a:ext uri="{FF2B5EF4-FFF2-40B4-BE49-F238E27FC236}">
                <a16:creationId xmlns:a16="http://schemas.microsoft.com/office/drawing/2014/main" id="{81B106B9-2386-429C-802E-0B0FF3E78666}"/>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9" name="Rectangle 98">
            <a:hlinkClick r:id="rId14" action="ppaction://hlinksldjump"/>
            <a:extLst>
              <a:ext uri="{FF2B5EF4-FFF2-40B4-BE49-F238E27FC236}">
                <a16:creationId xmlns:a16="http://schemas.microsoft.com/office/drawing/2014/main" id="{CCDDCB50-4E03-4AA2-B3C9-94ABA662DB93}"/>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00" name="Rectangle 99">
            <a:hlinkClick r:id="rId15" action="ppaction://hlinksldjump"/>
            <a:extLst>
              <a:ext uri="{FF2B5EF4-FFF2-40B4-BE49-F238E27FC236}">
                <a16:creationId xmlns:a16="http://schemas.microsoft.com/office/drawing/2014/main" id="{430970AA-D774-4D45-AE0A-0FF70BC1C70D}"/>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61605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p:bldP spid="75" grpId="0" animBg="1"/>
      <p:bldP spid="76" grpId="0" animBg="1"/>
      <p:bldP spid="78" grpId="0" animBg="1"/>
      <p:bldP spid="79" grpId="0" animBg="1"/>
      <p:bldP spid="80" grpId="0" animBg="1"/>
      <p:bldP spid="81" grpId="0" animBg="1"/>
      <p:bldP spid="82" grpId="0" animBg="1"/>
      <p:bldP spid="83" grpId="0" animBg="1"/>
      <p:bldP spid="88" grpId="0" animBg="1"/>
      <p:bldP spid="90" grpId="0" animBg="1"/>
      <p:bldP spid="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DD9EF87-7ED8-4301-B554-3FF1C40EE7F2}"/>
              </a:ext>
            </a:extLst>
          </p:cNvPr>
          <p:cNvSpPr/>
          <p:nvPr/>
        </p:nvSpPr>
        <p:spPr bwMode="auto">
          <a:xfrm>
            <a:off x="2715903" y="2903293"/>
            <a:ext cx="3100587" cy="15130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Architecture Web App en Container</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Architecture des Services de la Web Application en Container Docker</a:t>
            </a:r>
          </a:p>
        </p:txBody>
      </p:sp>
      <p:sp>
        <p:nvSpPr>
          <p:cNvPr id="8" name="Rectangle 7">
            <a:extLst>
              <a:ext uri="{FF2B5EF4-FFF2-40B4-BE49-F238E27FC236}">
                <a16:creationId xmlns:a16="http://schemas.microsoft.com/office/drawing/2014/main" id="{01BD4795-E5D4-4D47-95BA-40D3FD72555B}"/>
              </a:ext>
            </a:extLst>
          </p:cNvPr>
          <p:cNvSpPr/>
          <p:nvPr/>
        </p:nvSpPr>
        <p:spPr bwMode="auto">
          <a:xfrm>
            <a:off x="5973771" y="3724417"/>
            <a:ext cx="3370396" cy="15130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Image 8">
            <a:extLst>
              <a:ext uri="{FF2B5EF4-FFF2-40B4-BE49-F238E27FC236}">
                <a16:creationId xmlns:a16="http://schemas.microsoft.com/office/drawing/2014/main" id="{811927EC-789B-4F22-814E-022738BD46F4}"/>
              </a:ext>
            </a:extLst>
          </p:cNvPr>
          <p:cNvPicPr>
            <a:picLocks noChangeAspect="1"/>
          </p:cNvPicPr>
          <p:nvPr/>
        </p:nvPicPr>
        <p:blipFill>
          <a:blip r:embed="rId2"/>
          <a:stretch>
            <a:fillRect/>
          </a:stretch>
        </p:blipFill>
        <p:spPr>
          <a:xfrm>
            <a:off x="6531383" y="4114531"/>
            <a:ext cx="603192" cy="603192"/>
          </a:xfrm>
          <a:prstGeom prst="rect">
            <a:avLst/>
          </a:prstGeom>
        </p:spPr>
      </p:pic>
      <p:sp>
        <p:nvSpPr>
          <p:cNvPr id="11" name="ZoneTexte 10">
            <a:extLst>
              <a:ext uri="{FF2B5EF4-FFF2-40B4-BE49-F238E27FC236}">
                <a16:creationId xmlns:a16="http://schemas.microsoft.com/office/drawing/2014/main" id="{1F7FBBF5-06DC-45F2-870A-6B5C0446B215}"/>
              </a:ext>
            </a:extLst>
          </p:cNvPr>
          <p:cNvSpPr txBox="1"/>
          <p:nvPr/>
        </p:nvSpPr>
        <p:spPr>
          <a:xfrm>
            <a:off x="6266444" y="4878626"/>
            <a:ext cx="1133066" cy="184666"/>
          </a:xfrm>
          <a:prstGeom prst="rect">
            <a:avLst/>
          </a:prstGeom>
          <a:noFill/>
        </p:spPr>
        <p:txBody>
          <a:bodyPr wrap="none" lIns="0" tIns="0" rIns="0" bIns="0" rtlCol="0">
            <a:spAutoFit/>
          </a:bodyPr>
          <a:lstStyle/>
          <a:p>
            <a:pPr algn="ctr"/>
            <a:r>
              <a:rPr lang="fr-FR" sz="1200" dirty="0">
                <a:solidFill>
                  <a:srgbClr val="0079D6"/>
                </a:solidFill>
              </a:rPr>
              <a:t>Plan App Service</a:t>
            </a:r>
          </a:p>
        </p:txBody>
      </p:sp>
      <p:pic>
        <p:nvPicPr>
          <p:cNvPr id="12" name="Image 11">
            <a:extLst>
              <a:ext uri="{FF2B5EF4-FFF2-40B4-BE49-F238E27FC236}">
                <a16:creationId xmlns:a16="http://schemas.microsoft.com/office/drawing/2014/main" id="{8139736C-ABEF-422F-843C-0D69D1BB7D45}"/>
              </a:ext>
            </a:extLst>
          </p:cNvPr>
          <p:cNvPicPr>
            <a:picLocks noChangeAspect="1"/>
          </p:cNvPicPr>
          <p:nvPr/>
        </p:nvPicPr>
        <p:blipFill>
          <a:blip r:embed="rId3"/>
          <a:stretch>
            <a:fillRect/>
          </a:stretch>
        </p:blipFill>
        <p:spPr>
          <a:xfrm>
            <a:off x="8133813" y="4114531"/>
            <a:ext cx="603192" cy="603192"/>
          </a:xfrm>
          <a:prstGeom prst="rect">
            <a:avLst/>
          </a:prstGeom>
        </p:spPr>
      </p:pic>
      <p:pic>
        <p:nvPicPr>
          <p:cNvPr id="13" name="Image 12">
            <a:extLst>
              <a:ext uri="{FF2B5EF4-FFF2-40B4-BE49-F238E27FC236}">
                <a16:creationId xmlns:a16="http://schemas.microsoft.com/office/drawing/2014/main" id="{90674571-BE13-4725-9037-F80AC57C5E8B}"/>
              </a:ext>
            </a:extLst>
          </p:cNvPr>
          <p:cNvPicPr>
            <a:picLocks noChangeAspect="1"/>
          </p:cNvPicPr>
          <p:nvPr/>
        </p:nvPicPr>
        <p:blipFill>
          <a:blip r:embed="rId4"/>
          <a:stretch>
            <a:fillRect/>
          </a:stretch>
        </p:blipFill>
        <p:spPr>
          <a:xfrm>
            <a:off x="9926050" y="4012948"/>
            <a:ext cx="780290" cy="780290"/>
          </a:xfrm>
          <a:prstGeom prst="rect">
            <a:avLst/>
          </a:prstGeom>
        </p:spPr>
      </p:pic>
      <p:sp>
        <p:nvSpPr>
          <p:cNvPr id="14" name="ZoneTexte 13">
            <a:extLst>
              <a:ext uri="{FF2B5EF4-FFF2-40B4-BE49-F238E27FC236}">
                <a16:creationId xmlns:a16="http://schemas.microsoft.com/office/drawing/2014/main" id="{B7AD35DA-87B3-49B2-9422-A32305E6A68A}"/>
              </a:ext>
            </a:extLst>
          </p:cNvPr>
          <p:cNvSpPr txBox="1"/>
          <p:nvPr/>
        </p:nvSpPr>
        <p:spPr>
          <a:xfrm>
            <a:off x="7868876" y="4793238"/>
            <a:ext cx="1133066" cy="369332"/>
          </a:xfrm>
          <a:prstGeom prst="rect">
            <a:avLst/>
          </a:prstGeom>
          <a:noFill/>
        </p:spPr>
        <p:txBody>
          <a:bodyPr wrap="square" lIns="0" tIns="0" rIns="0" bIns="0" rtlCol="0">
            <a:spAutoFit/>
          </a:bodyPr>
          <a:lstStyle/>
          <a:p>
            <a:pPr algn="ctr"/>
            <a:r>
              <a:rPr lang="fr-FR" sz="1200" dirty="0">
                <a:solidFill>
                  <a:srgbClr val="0079D6"/>
                </a:solidFill>
              </a:rPr>
              <a:t>App Service</a:t>
            </a:r>
          </a:p>
          <a:p>
            <a:pPr algn="ctr"/>
            <a:r>
              <a:rPr lang="fr-FR" sz="1200" dirty="0">
                <a:solidFill>
                  <a:srgbClr val="0079D6"/>
                </a:solidFill>
              </a:rPr>
              <a:t>Pour Container</a:t>
            </a:r>
          </a:p>
        </p:txBody>
      </p:sp>
      <p:cxnSp>
        <p:nvCxnSpPr>
          <p:cNvPr id="15" name="Connecteur droit avec flèche 14">
            <a:extLst>
              <a:ext uri="{FF2B5EF4-FFF2-40B4-BE49-F238E27FC236}">
                <a16:creationId xmlns:a16="http://schemas.microsoft.com/office/drawing/2014/main" id="{335E2062-E286-4827-89A5-47D95C84A09B}"/>
              </a:ext>
            </a:extLst>
          </p:cNvPr>
          <p:cNvCxnSpPr>
            <a:cxnSpLocks/>
            <a:stCxn id="13" idx="1"/>
            <a:endCxn id="12" idx="3"/>
          </p:cNvCxnSpPr>
          <p:nvPr/>
        </p:nvCxnSpPr>
        <p:spPr>
          <a:xfrm flipH="1">
            <a:off x="8737005" y="4403093"/>
            <a:ext cx="1189045" cy="13034"/>
          </a:xfrm>
          <a:prstGeom prst="straightConnector1">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68A6D10F-BEC4-4705-B580-BA495087B6E0}"/>
              </a:ext>
            </a:extLst>
          </p:cNvPr>
          <p:cNvSpPr txBox="1"/>
          <p:nvPr/>
        </p:nvSpPr>
        <p:spPr>
          <a:xfrm>
            <a:off x="10050066" y="4431474"/>
            <a:ext cx="532262" cy="184666"/>
          </a:xfrm>
          <a:prstGeom prst="rect">
            <a:avLst/>
          </a:prstGeom>
          <a:noFill/>
        </p:spPr>
        <p:txBody>
          <a:bodyPr wrap="none" lIns="0" tIns="0" rIns="0" bIns="0" rtlCol="0">
            <a:spAutoFit/>
          </a:bodyPr>
          <a:lstStyle/>
          <a:p>
            <a:pPr algn="ctr"/>
            <a:r>
              <a:rPr lang="fr-FR" sz="1200" dirty="0"/>
              <a:t>Internet</a:t>
            </a:r>
          </a:p>
        </p:txBody>
      </p:sp>
      <p:sp>
        <p:nvSpPr>
          <p:cNvPr id="17" name="Rectangle 16">
            <a:extLst>
              <a:ext uri="{FF2B5EF4-FFF2-40B4-BE49-F238E27FC236}">
                <a16:creationId xmlns:a16="http://schemas.microsoft.com/office/drawing/2014/main" id="{16D34521-18DF-4347-A32C-EF2136130B0C}"/>
              </a:ext>
            </a:extLst>
          </p:cNvPr>
          <p:cNvSpPr/>
          <p:nvPr/>
        </p:nvSpPr>
        <p:spPr bwMode="auto">
          <a:xfrm>
            <a:off x="2581381" y="1510353"/>
            <a:ext cx="6894716" cy="4111352"/>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Image 17">
            <a:extLst>
              <a:ext uri="{FF2B5EF4-FFF2-40B4-BE49-F238E27FC236}">
                <a16:creationId xmlns:a16="http://schemas.microsoft.com/office/drawing/2014/main" id="{DB04A318-8F56-41CD-A6F5-7A0B18C30892}"/>
              </a:ext>
            </a:extLst>
          </p:cNvPr>
          <p:cNvPicPr>
            <a:picLocks noChangeAspect="1"/>
          </p:cNvPicPr>
          <p:nvPr/>
        </p:nvPicPr>
        <p:blipFill>
          <a:blip r:embed="rId5"/>
          <a:stretch>
            <a:fillRect/>
          </a:stretch>
        </p:blipFill>
        <p:spPr>
          <a:xfrm>
            <a:off x="9281023" y="5423218"/>
            <a:ext cx="390145" cy="390145"/>
          </a:xfrm>
          <a:prstGeom prst="rect">
            <a:avLst/>
          </a:prstGeom>
        </p:spPr>
      </p:pic>
      <p:sp>
        <p:nvSpPr>
          <p:cNvPr id="19" name="ZoneTexte 18">
            <a:extLst>
              <a:ext uri="{FF2B5EF4-FFF2-40B4-BE49-F238E27FC236}">
                <a16:creationId xmlns:a16="http://schemas.microsoft.com/office/drawing/2014/main" id="{D7A7E57B-86D6-45C8-B3E8-DF0B36A213D8}"/>
              </a:ext>
            </a:extLst>
          </p:cNvPr>
          <p:cNvSpPr txBox="1"/>
          <p:nvPr/>
        </p:nvSpPr>
        <p:spPr>
          <a:xfrm>
            <a:off x="7658969" y="5385351"/>
            <a:ext cx="1463799" cy="184666"/>
          </a:xfrm>
          <a:prstGeom prst="rect">
            <a:avLst/>
          </a:prstGeom>
          <a:noFill/>
        </p:spPr>
        <p:txBody>
          <a:bodyPr wrap="none" lIns="0" tIns="0" rIns="0" bIns="0" rtlCol="0">
            <a:spAutoFit/>
          </a:bodyPr>
          <a:lstStyle/>
          <a:p>
            <a:pPr algn="ctr"/>
            <a:r>
              <a:rPr lang="fr-FR" sz="1200" dirty="0">
                <a:solidFill>
                  <a:srgbClr val="0079D6"/>
                </a:solidFill>
              </a:rPr>
              <a:t>Groupe de ressources</a:t>
            </a:r>
          </a:p>
        </p:txBody>
      </p:sp>
      <p:pic>
        <p:nvPicPr>
          <p:cNvPr id="20" name="Image 19">
            <a:extLst>
              <a:ext uri="{FF2B5EF4-FFF2-40B4-BE49-F238E27FC236}">
                <a16:creationId xmlns:a16="http://schemas.microsoft.com/office/drawing/2014/main" id="{6BD21348-7CEA-4060-9718-CC77A2D5063B}"/>
              </a:ext>
            </a:extLst>
          </p:cNvPr>
          <p:cNvPicPr>
            <a:picLocks noChangeAspect="1"/>
          </p:cNvPicPr>
          <p:nvPr/>
        </p:nvPicPr>
        <p:blipFill>
          <a:blip r:embed="rId6"/>
          <a:stretch>
            <a:fillRect/>
          </a:stretch>
        </p:blipFill>
        <p:spPr>
          <a:xfrm>
            <a:off x="10014599" y="2469920"/>
            <a:ext cx="603192" cy="603192"/>
          </a:xfrm>
          <a:prstGeom prst="rect">
            <a:avLst/>
          </a:prstGeom>
        </p:spPr>
      </p:pic>
      <p:cxnSp>
        <p:nvCxnSpPr>
          <p:cNvPr id="21" name="Connecteur droit avec flèche 20">
            <a:extLst>
              <a:ext uri="{FF2B5EF4-FFF2-40B4-BE49-F238E27FC236}">
                <a16:creationId xmlns:a16="http://schemas.microsoft.com/office/drawing/2014/main" id="{1514F065-C2AA-47CF-8284-2AD5C97B02B6}"/>
              </a:ext>
            </a:extLst>
          </p:cNvPr>
          <p:cNvCxnSpPr>
            <a:cxnSpLocks/>
            <a:stCxn id="13" idx="0"/>
            <a:endCxn id="20" idx="2"/>
          </p:cNvCxnSpPr>
          <p:nvPr/>
        </p:nvCxnSpPr>
        <p:spPr>
          <a:xfrm flipV="1">
            <a:off x="10316195" y="3073112"/>
            <a:ext cx="0" cy="939836"/>
          </a:xfrm>
          <a:prstGeom prst="straightConnector1">
            <a:avLst/>
          </a:prstGeom>
          <a:ln w="19050">
            <a:solidFill>
              <a:schemeClr val="bg2">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F5EFCDB-E436-4B51-8A52-A3184895765A}"/>
              </a:ext>
            </a:extLst>
          </p:cNvPr>
          <p:cNvSpPr txBox="1"/>
          <p:nvPr/>
        </p:nvSpPr>
        <p:spPr>
          <a:xfrm>
            <a:off x="9950133" y="2221449"/>
            <a:ext cx="732123" cy="184666"/>
          </a:xfrm>
          <a:prstGeom prst="rect">
            <a:avLst/>
          </a:prstGeom>
          <a:noFill/>
        </p:spPr>
        <p:txBody>
          <a:bodyPr wrap="none" lIns="0" tIns="0" rIns="0" bIns="0" rtlCol="0">
            <a:spAutoFit/>
          </a:bodyPr>
          <a:lstStyle/>
          <a:p>
            <a:pPr algn="ctr"/>
            <a:r>
              <a:rPr lang="fr-FR" sz="1200" dirty="0">
                <a:solidFill>
                  <a:srgbClr val="0079D6"/>
                </a:solidFill>
              </a:rPr>
              <a:t>Azure DNS</a:t>
            </a:r>
          </a:p>
        </p:txBody>
      </p:sp>
      <p:sp>
        <p:nvSpPr>
          <p:cNvPr id="23" name="ZoneTexte 22">
            <a:extLst>
              <a:ext uri="{FF2B5EF4-FFF2-40B4-BE49-F238E27FC236}">
                <a16:creationId xmlns:a16="http://schemas.microsoft.com/office/drawing/2014/main" id="{A15F62E7-B477-4AD3-B1B2-BB946A6A0C60}"/>
              </a:ext>
            </a:extLst>
          </p:cNvPr>
          <p:cNvSpPr txBox="1"/>
          <p:nvPr/>
        </p:nvSpPr>
        <p:spPr>
          <a:xfrm>
            <a:off x="6024878" y="3759040"/>
            <a:ext cx="3091295" cy="184666"/>
          </a:xfrm>
          <a:prstGeom prst="rect">
            <a:avLst/>
          </a:prstGeom>
          <a:noFill/>
        </p:spPr>
        <p:txBody>
          <a:bodyPr wrap="none" lIns="0" tIns="0" rIns="0" bIns="0" rtlCol="0">
            <a:spAutoFit/>
          </a:bodyPr>
          <a:lstStyle/>
          <a:p>
            <a:pPr algn="ctr"/>
            <a:r>
              <a:rPr lang="fr-FR" sz="1200" dirty="0">
                <a:solidFill>
                  <a:srgbClr val="0079D6"/>
                </a:solidFill>
              </a:rPr>
              <a:t>Web App Linux pour Container de production</a:t>
            </a:r>
          </a:p>
        </p:txBody>
      </p:sp>
      <p:sp>
        <p:nvSpPr>
          <p:cNvPr id="24" name="Rectangle 23">
            <a:extLst>
              <a:ext uri="{FF2B5EF4-FFF2-40B4-BE49-F238E27FC236}">
                <a16:creationId xmlns:a16="http://schemas.microsoft.com/office/drawing/2014/main" id="{AA1F6EFD-4B77-464E-8863-0F1BF025E2BF}"/>
              </a:ext>
            </a:extLst>
          </p:cNvPr>
          <p:cNvSpPr/>
          <p:nvPr/>
        </p:nvSpPr>
        <p:spPr bwMode="auto">
          <a:xfrm>
            <a:off x="5973771" y="1626282"/>
            <a:ext cx="3370396" cy="15130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Image 24">
            <a:extLst>
              <a:ext uri="{FF2B5EF4-FFF2-40B4-BE49-F238E27FC236}">
                <a16:creationId xmlns:a16="http://schemas.microsoft.com/office/drawing/2014/main" id="{5E06AEAE-2031-4B91-8F64-1DA43939E1F7}"/>
              </a:ext>
            </a:extLst>
          </p:cNvPr>
          <p:cNvPicPr>
            <a:picLocks noChangeAspect="1"/>
          </p:cNvPicPr>
          <p:nvPr/>
        </p:nvPicPr>
        <p:blipFill>
          <a:blip r:embed="rId2"/>
          <a:stretch>
            <a:fillRect/>
          </a:stretch>
        </p:blipFill>
        <p:spPr>
          <a:xfrm>
            <a:off x="6531383" y="2016396"/>
            <a:ext cx="603192" cy="603192"/>
          </a:xfrm>
          <a:prstGeom prst="rect">
            <a:avLst/>
          </a:prstGeom>
        </p:spPr>
      </p:pic>
      <p:sp>
        <p:nvSpPr>
          <p:cNvPr id="26" name="ZoneTexte 25">
            <a:extLst>
              <a:ext uri="{FF2B5EF4-FFF2-40B4-BE49-F238E27FC236}">
                <a16:creationId xmlns:a16="http://schemas.microsoft.com/office/drawing/2014/main" id="{48542F41-1149-4716-AC06-B71B05F70C89}"/>
              </a:ext>
            </a:extLst>
          </p:cNvPr>
          <p:cNvSpPr txBox="1"/>
          <p:nvPr/>
        </p:nvSpPr>
        <p:spPr>
          <a:xfrm>
            <a:off x="6266444" y="2780491"/>
            <a:ext cx="1133067" cy="184666"/>
          </a:xfrm>
          <a:prstGeom prst="rect">
            <a:avLst/>
          </a:prstGeom>
          <a:noFill/>
        </p:spPr>
        <p:txBody>
          <a:bodyPr wrap="none" lIns="0" tIns="0" rIns="0" bIns="0" rtlCol="0">
            <a:spAutoFit/>
          </a:bodyPr>
          <a:lstStyle/>
          <a:p>
            <a:pPr algn="ctr"/>
            <a:r>
              <a:rPr lang="fr-FR" sz="1200" dirty="0">
                <a:solidFill>
                  <a:srgbClr val="0079D6"/>
                </a:solidFill>
              </a:rPr>
              <a:t>Plan App Service</a:t>
            </a:r>
          </a:p>
        </p:txBody>
      </p:sp>
      <p:pic>
        <p:nvPicPr>
          <p:cNvPr id="27" name="Image 26">
            <a:extLst>
              <a:ext uri="{FF2B5EF4-FFF2-40B4-BE49-F238E27FC236}">
                <a16:creationId xmlns:a16="http://schemas.microsoft.com/office/drawing/2014/main" id="{F10E7EF3-907E-4898-9AAD-CADCB4A0FC09}"/>
              </a:ext>
            </a:extLst>
          </p:cNvPr>
          <p:cNvPicPr>
            <a:picLocks noChangeAspect="1"/>
          </p:cNvPicPr>
          <p:nvPr/>
        </p:nvPicPr>
        <p:blipFill>
          <a:blip r:embed="rId3"/>
          <a:stretch>
            <a:fillRect/>
          </a:stretch>
        </p:blipFill>
        <p:spPr>
          <a:xfrm>
            <a:off x="8133813" y="2016396"/>
            <a:ext cx="603192" cy="603192"/>
          </a:xfrm>
          <a:prstGeom prst="rect">
            <a:avLst/>
          </a:prstGeom>
        </p:spPr>
      </p:pic>
      <p:sp>
        <p:nvSpPr>
          <p:cNvPr id="28" name="ZoneTexte 27">
            <a:extLst>
              <a:ext uri="{FF2B5EF4-FFF2-40B4-BE49-F238E27FC236}">
                <a16:creationId xmlns:a16="http://schemas.microsoft.com/office/drawing/2014/main" id="{69FCEF1D-8D09-4764-BCAC-A7B6D07E1C91}"/>
              </a:ext>
            </a:extLst>
          </p:cNvPr>
          <p:cNvSpPr txBox="1"/>
          <p:nvPr/>
        </p:nvSpPr>
        <p:spPr>
          <a:xfrm>
            <a:off x="7868876" y="2695103"/>
            <a:ext cx="1133066" cy="369332"/>
          </a:xfrm>
          <a:prstGeom prst="rect">
            <a:avLst/>
          </a:prstGeom>
          <a:noFill/>
        </p:spPr>
        <p:txBody>
          <a:bodyPr wrap="square" lIns="0" tIns="0" rIns="0" bIns="0" rtlCol="0">
            <a:spAutoFit/>
          </a:bodyPr>
          <a:lstStyle/>
          <a:p>
            <a:pPr algn="ctr"/>
            <a:r>
              <a:rPr lang="fr-FR" sz="1200" dirty="0">
                <a:solidFill>
                  <a:srgbClr val="0079D6"/>
                </a:solidFill>
              </a:rPr>
              <a:t>App Service</a:t>
            </a:r>
          </a:p>
          <a:p>
            <a:pPr algn="ctr"/>
            <a:r>
              <a:rPr lang="fr-FR" sz="1200" dirty="0">
                <a:solidFill>
                  <a:srgbClr val="0079D6"/>
                </a:solidFill>
              </a:rPr>
              <a:t>Pour Container</a:t>
            </a:r>
          </a:p>
        </p:txBody>
      </p:sp>
      <p:sp>
        <p:nvSpPr>
          <p:cNvPr id="29" name="ZoneTexte 28">
            <a:extLst>
              <a:ext uri="{FF2B5EF4-FFF2-40B4-BE49-F238E27FC236}">
                <a16:creationId xmlns:a16="http://schemas.microsoft.com/office/drawing/2014/main" id="{5ABD97D2-8860-44BD-A6F4-31A99F6E4BA3}"/>
              </a:ext>
            </a:extLst>
          </p:cNvPr>
          <p:cNvSpPr txBox="1"/>
          <p:nvPr/>
        </p:nvSpPr>
        <p:spPr>
          <a:xfrm>
            <a:off x="6005343" y="1660905"/>
            <a:ext cx="3307252" cy="184666"/>
          </a:xfrm>
          <a:prstGeom prst="rect">
            <a:avLst/>
          </a:prstGeom>
          <a:noFill/>
        </p:spPr>
        <p:txBody>
          <a:bodyPr wrap="none" lIns="0" tIns="0" rIns="0" bIns="0" rtlCol="0">
            <a:spAutoFit/>
          </a:bodyPr>
          <a:lstStyle/>
          <a:p>
            <a:pPr algn="ctr"/>
            <a:r>
              <a:rPr lang="fr-FR" sz="1200" dirty="0">
                <a:solidFill>
                  <a:srgbClr val="0079D6"/>
                </a:solidFill>
              </a:rPr>
              <a:t>Web App Linux pour Container de préproduction</a:t>
            </a:r>
          </a:p>
        </p:txBody>
      </p:sp>
      <p:cxnSp>
        <p:nvCxnSpPr>
          <p:cNvPr id="30" name="Connecteur droit avec flèche 29">
            <a:extLst>
              <a:ext uri="{FF2B5EF4-FFF2-40B4-BE49-F238E27FC236}">
                <a16:creationId xmlns:a16="http://schemas.microsoft.com/office/drawing/2014/main" id="{C69502B1-FC2E-4403-8513-1AC7CD704D7E}"/>
              </a:ext>
            </a:extLst>
          </p:cNvPr>
          <p:cNvCxnSpPr>
            <a:cxnSpLocks/>
          </p:cNvCxnSpPr>
          <p:nvPr/>
        </p:nvCxnSpPr>
        <p:spPr>
          <a:xfrm flipH="1" flipV="1">
            <a:off x="8793430" y="2903293"/>
            <a:ext cx="1207750" cy="1109655"/>
          </a:xfrm>
          <a:prstGeom prst="straightConnector1">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Image 31">
            <a:extLst>
              <a:ext uri="{FF2B5EF4-FFF2-40B4-BE49-F238E27FC236}">
                <a16:creationId xmlns:a16="http://schemas.microsoft.com/office/drawing/2014/main" id="{936956EF-7583-469B-82FE-38937D3D0096}"/>
              </a:ext>
            </a:extLst>
          </p:cNvPr>
          <p:cNvPicPr>
            <a:picLocks noChangeAspect="1"/>
          </p:cNvPicPr>
          <p:nvPr/>
        </p:nvPicPr>
        <p:blipFill>
          <a:blip r:embed="rId7"/>
          <a:stretch>
            <a:fillRect/>
          </a:stretch>
        </p:blipFill>
        <p:spPr>
          <a:xfrm>
            <a:off x="3096689" y="3298777"/>
            <a:ext cx="603192" cy="603192"/>
          </a:xfrm>
          <a:prstGeom prst="rect">
            <a:avLst/>
          </a:prstGeom>
        </p:spPr>
      </p:pic>
      <p:pic>
        <p:nvPicPr>
          <p:cNvPr id="33" name="Image 32">
            <a:extLst>
              <a:ext uri="{FF2B5EF4-FFF2-40B4-BE49-F238E27FC236}">
                <a16:creationId xmlns:a16="http://schemas.microsoft.com/office/drawing/2014/main" id="{2C38B9B6-82D7-41D5-B319-2F71D7519CB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638145" y="3352015"/>
            <a:ext cx="603192" cy="603192"/>
          </a:xfrm>
          <a:prstGeom prst="rect">
            <a:avLst/>
          </a:prstGeom>
        </p:spPr>
      </p:pic>
      <p:sp>
        <p:nvSpPr>
          <p:cNvPr id="35" name="ZoneTexte 34">
            <a:extLst>
              <a:ext uri="{FF2B5EF4-FFF2-40B4-BE49-F238E27FC236}">
                <a16:creationId xmlns:a16="http://schemas.microsoft.com/office/drawing/2014/main" id="{DA4C3005-FEDE-4947-8B56-5FCB7197C618}"/>
              </a:ext>
            </a:extLst>
          </p:cNvPr>
          <p:cNvSpPr txBox="1"/>
          <p:nvPr/>
        </p:nvSpPr>
        <p:spPr>
          <a:xfrm>
            <a:off x="2855092" y="3929947"/>
            <a:ext cx="1086388" cy="369332"/>
          </a:xfrm>
          <a:prstGeom prst="rect">
            <a:avLst/>
          </a:prstGeom>
          <a:noFill/>
        </p:spPr>
        <p:txBody>
          <a:bodyPr wrap="none" lIns="0" tIns="0" rIns="0" bIns="0" rtlCol="0">
            <a:spAutoFit/>
          </a:bodyPr>
          <a:lstStyle/>
          <a:p>
            <a:pPr algn="ctr"/>
            <a:r>
              <a:rPr lang="fr-FR" sz="1200" dirty="0">
                <a:solidFill>
                  <a:srgbClr val="0079D6"/>
                </a:solidFill>
              </a:rPr>
              <a:t>Azure Container</a:t>
            </a:r>
          </a:p>
          <a:p>
            <a:pPr algn="ctr"/>
            <a:r>
              <a:rPr lang="fr-FR" sz="1200" dirty="0" err="1">
                <a:solidFill>
                  <a:srgbClr val="0079D6"/>
                </a:solidFill>
              </a:rPr>
              <a:t>Registry</a:t>
            </a:r>
            <a:endParaRPr lang="fr-FR" sz="1200" dirty="0">
              <a:solidFill>
                <a:srgbClr val="0079D6"/>
              </a:solidFill>
            </a:endParaRPr>
          </a:p>
        </p:txBody>
      </p:sp>
      <p:sp>
        <p:nvSpPr>
          <p:cNvPr id="36" name="ZoneTexte 35">
            <a:extLst>
              <a:ext uri="{FF2B5EF4-FFF2-40B4-BE49-F238E27FC236}">
                <a16:creationId xmlns:a16="http://schemas.microsoft.com/office/drawing/2014/main" id="{278DF696-34E0-4FAC-B75E-275F1B749AF1}"/>
              </a:ext>
            </a:extLst>
          </p:cNvPr>
          <p:cNvSpPr txBox="1"/>
          <p:nvPr/>
        </p:nvSpPr>
        <p:spPr>
          <a:xfrm>
            <a:off x="4350795" y="3929947"/>
            <a:ext cx="1175130" cy="184666"/>
          </a:xfrm>
          <a:prstGeom prst="rect">
            <a:avLst/>
          </a:prstGeom>
          <a:noFill/>
        </p:spPr>
        <p:txBody>
          <a:bodyPr wrap="none" lIns="0" tIns="0" rIns="0" bIns="0" rtlCol="0">
            <a:spAutoFit/>
          </a:bodyPr>
          <a:lstStyle/>
          <a:p>
            <a:pPr algn="ctr"/>
            <a:r>
              <a:rPr lang="fr-FR" sz="1200" dirty="0">
                <a:solidFill>
                  <a:srgbClr val="0079D6"/>
                </a:solidFill>
              </a:rPr>
              <a:t>Container Docker</a:t>
            </a:r>
          </a:p>
        </p:txBody>
      </p:sp>
      <p:cxnSp>
        <p:nvCxnSpPr>
          <p:cNvPr id="38" name="Connecteur : en angle 37">
            <a:extLst>
              <a:ext uri="{FF2B5EF4-FFF2-40B4-BE49-F238E27FC236}">
                <a16:creationId xmlns:a16="http://schemas.microsoft.com/office/drawing/2014/main" id="{290BE5EF-10B1-410D-AF78-C4BC6179B056}"/>
              </a:ext>
            </a:extLst>
          </p:cNvPr>
          <p:cNvCxnSpPr>
            <a:cxnSpLocks/>
          </p:cNvCxnSpPr>
          <p:nvPr/>
        </p:nvCxnSpPr>
        <p:spPr>
          <a:xfrm rot="10800000" flipV="1">
            <a:off x="5633193" y="3073112"/>
            <a:ext cx="2802216" cy="418828"/>
          </a:xfrm>
          <a:prstGeom prst="bentConnector3">
            <a:avLst>
              <a:gd name="adj1" fmla="val -2"/>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3687F83B-8436-4C1E-B6D5-74EC16E6A833}"/>
              </a:ext>
            </a:extLst>
          </p:cNvPr>
          <p:cNvCxnSpPr>
            <a:cxnSpLocks/>
          </p:cNvCxnSpPr>
          <p:nvPr/>
        </p:nvCxnSpPr>
        <p:spPr>
          <a:xfrm rot="10800000">
            <a:off x="5625725" y="3584906"/>
            <a:ext cx="2809684" cy="201112"/>
          </a:xfrm>
          <a:prstGeom prst="bentConnector3">
            <a:avLst>
              <a:gd name="adj1" fmla="val -31"/>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3" name="Image 52">
            <a:extLst>
              <a:ext uri="{FF2B5EF4-FFF2-40B4-BE49-F238E27FC236}">
                <a16:creationId xmlns:a16="http://schemas.microsoft.com/office/drawing/2014/main" id="{F135372A-F04C-4B0D-AE4E-306BF4EFC23A}"/>
              </a:ext>
            </a:extLst>
          </p:cNvPr>
          <p:cNvPicPr>
            <a:picLocks noChangeAspect="1"/>
          </p:cNvPicPr>
          <p:nvPr/>
        </p:nvPicPr>
        <p:blipFill>
          <a:blip r:embed="rId9"/>
          <a:stretch>
            <a:fillRect/>
          </a:stretch>
        </p:blipFill>
        <p:spPr>
          <a:xfrm>
            <a:off x="7088386" y="2321104"/>
            <a:ext cx="362315" cy="426253"/>
          </a:xfrm>
          <a:prstGeom prst="rect">
            <a:avLst/>
          </a:prstGeom>
        </p:spPr>
      </p:pic>
      <p:pic>
        <p:nvPicPr>
          <p:cNvPr id="56" name="Image 55">
            <a:extLst>
              <a:ext uri="{FF2B5EF4-FFF2-40B4-BE49-F238E27FC236}">
                <a16:creationId xmlns:a16="http://schemas.microsoft.com/office/drawing/2014/main" id="{8D73FD84-BE9B-4D1F-A301-EFDD4A4B7CBB}"/>
              </a:ext>
            </a:extLst>
          </p:cNvPr>
          <p:cNvPicPr>
            <a:picLocks noChangeAspect="1"/>
          </p:cNvPicPr>
          <p:nvPr/>
        </p:nvPicPr>
        <p:blipFill>
          <a:blip r:embed="rId9"/>
          <a:stretch>
            <a:fillRect/>
          </a:stretch>
        </p:blipFill>
        <p:spPr>
          <a:xfrm>
            <a:off x="7093997" y="4426860"/>
            <a:ext cx="362315" cy="426253"/>
          </a:xfrm>
          <a:prstGeom prst="rect">
            <a:avLst/>
          </a:prstGeom>
        </p:spPr>
      </p:pic>
      <p:sp>
        <p:nvSpPr>
          <p:cNvPr id="4" name="Espace réservé du numéro de diapositive 3">
            <a:extLst>
              <a:ext uri="{FF2B5EF4-FFF2-40B4-BE49-F238E27FC236}">
                <a16:creationId xmlns:a16="http://schemas.microsoft.com/office/drawing/2014/main" id="{8FA126E4-ADD4-47B2-84C2-DE06DD2195B9}"/>
              </a:ext>
            </a:extLst>
          </p:cNvPr>
          <p:cNvSpPr>
            <a:spLocks noGrp="1"/>
          </p:cNvSpPr>
          <p:nvPr>
            <p:ph type="sldNum" sz="quarter" idx="12"/>
          </p:nvPr>
        </p:nvSpPr>
        <p:spPr/>
        <p:txBody>
          <a:bodyPr/>
          <a:lstStyle/>
          <a:p>
            <a:fld id="{E349EFCA-1D56-47B0-9E12-90EC9BA2FE55}" type="slidenum">
              <a:rPr lang="fr-FR" smtClean="0"/>
              <a:pPr/>
              <a:t>12</a:t>
            </a:fld>
            <a:endParaRPr lang="fr-FR" dirty="0"/>
          </a:p>
        </p:txBody>
      </p:sp>
      <p:sp>
        <p:nvSpPr>
          <p:cNvPr id="44" name="Rectangle 43">
            <a:hlinkClick r:id="rId10" action="ppaction://hlinksldjump"/>
            <a:extLst>
              <a:ext uri="{FF2B5EF4-FFF2-40B4-BE49-F238E27FC236}">
                <a16:creationId xmlns:a16="http://schemas.microsoft.com/office/drawing/2014/main" id="{0239EDEF-8A84-4507-9EC6-B401D1F5C94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46" name="Rectangle 45">
            <a:hlinkClick r:id="rId11" action="ppaction://hlinksldjump"/>
            <a:extLst>
              <a:ext uri="{FF2B5EF4-FFF2-40B4-BE49-F238E27FC236}">
                <a16:creationId xmlns:a16="http://schemas.microsoft.com/office/drawing/2014/main" id="{140EA218-8CF5-4F15-A2D1-DE029DF5AD10}"/>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47" name="Rectangle 46">
            <a:hlinkClick r:id="rId12" action="ppaction://hlinksldjump"/>
            <a:extLst>
              <a:ext uri="{FF2B5EF4-FFF2-40B4-BE49-F238E27FC236}">
                <a16:creationId xmlns:a16="http://schemas.microsoft.com/office/drawing/2014/main" id="{D5872A9D-64B3-4F7D-A472-1870CE1D8BE5}"/>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48" name="Rectangle 47">
            <a:hlinkClick r:id="rId13" action="ppaction://hlinksldjump"/>
            <a:extLst>
              <a:ext uri="{FF2B5EF4-FFF2-40B4-BE49-F238E27FC236}">
                <a16:creationId xmlns:a16="http://schemas.microsoft.com/office/drawing/2014/main" id="{F1575490-B781-4306-9B83-CA70081FA09E}"/>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49" name="Rectangle 48">
            <a:hlinkClick r:id="rId14" action="ppaction://hlinksldjump"/>
            <a:extLst>
              <a:ext uri="{FF2B5EF4-FFF2-40B4-BE49-F238E27FC236}">
                <a16:creationId xmlns:a16="http://schemas.microsoft.com/office/drawing/2014/main" id="{843653B8-AD77-4247-A8A5-A56940A08254}"/>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50" name="Rectangle 49">
            <a:hlinkClick r:id="rId15" action="ppaction://hlinksldjump"/>
            <a:extLst>
              <a:ext uri="{FF2B5EF4-FFF2-40B4-BE49-F238E27FC236}">
                <a16:creationId xmlns:a16="http://schemas.microsoft.com/office/drawing/2014/main" id="{140B5D41-AFA9-425F-8C44-6E79760F1814}"/>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51" name="Rectangle 50">
            <a:hlinkClick r:id="rId16" action="ppaction://hlinksldjump"/>
            <a:extLst>
              <a:ext uri="{FF2B5EF4-FFF2-40B4-BE49-F238E27FC236}">
                <a16:creationId xmlns:a16="http://schemas.microsoft.com/office/drawing/2014/main" id="{5086B93B-9842-4577-A7CE-5F5A34FEF25E}"/>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52" name="Rectangle 51">
            <a:hlinkClick r:id="rId17" action="ppaction://hlinksldjump"/>
            <a:extLst>
              <a:ext uri="{FF2B5EF4-FFF2-40B4-BE49-F238E27FC236}">
                <a16:creationId xmlns:a16="http://schemas.microsoft.com/office/drawing/2014/main" id="{16CD6A19-C075-41BE-A46D-1E73C9FE60C9}"/>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54" name="Rectangle 53">
            <a:hlinkClick r:id="rId18" action="ppaction://hlinksldjump"/>
            <a:extLst>
              <a:ext uri="{FF2B5EF4-FFF2-40B4-BE49-F238E27FC236}">
                <a16:creationId xmlns:a16="http://schemas.microsoft.com/office/drawing/2014/main" id="{C1ABF26B-B4F9-4A75-ACB7-865032879C6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55" name="Rectangle 54">
            <a:hlinkClick r:id="rId19" action="ppaction://hlinksldjump"/>
            <a:extLst>
              <a:ext uri="{FF2B5EF4-FFF2-40B4-BE49-F238E27FC236}">
                <a16:creationId xmlns:a16="http://schemas.microsoft.com/office/drawing/2014/main" id="{8D384A7B-AA26-424E-892D-4565EB16F02A}"/>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700913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D7646B1-C6B0-4691-A7C3-5F0657906103}"/>
              </a:ext>
            </a:extLst>
          </p:cNvPr>
          <p:cNvSpPr/>
          <p:nvPr/>
        </p:nvSpPr>
        <p:spPr bwMode="auto">
          <a:xfrm>
            <a:off x="3019185" y="4728239"/>
            <a:ext cx="2740896" cy="11842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Pipeline pour Web App en Container</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Architecture du pipeline DevOps pour la Web Application en Container Docker</a:t>
            </a:r>
          </a:p>
        </p:txBody>
      </p:sp>
      <p:sp>
        <p:nvSpPr>
          <p:cNvPr id="23" name="Rectangle 22">
            <a:extLst>
              <a:ext uri="{FF2B5EF4-FFF2-40B4-BE49-F238E27FC236}">
                <a16:creationId xmlns:a16="http://schemas.microsoft.com/office/drawing/2014/main" id="{DF8C885C-5AB8-413F-96BF-31DB806C2C4F}"/>
              </a:ext>
            </a:extLst>
          </p:cNvPr>
          <p:cNvSpPr/>
          <p:nvPr/>
        </p:nvSpPr>
        <p:spPr bwMode="auto">
          <a:xfrm>
            <a:off x="4590081" y="3074063"/>
            <a:ext cx="4303107" cy="11262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F83B20C-9CB6-4E2E-A8EA-F5277D88B708}"/>
              </a:ext>
            </a:extLst>
          </p:cNvPr>
          <p:cNvSpPr/>
          <p:nvPr/>
        </p:nvSpPr>
        <p:spPr bwMode="auto">
          <a:xfrm>
            <a:off x="5712403" y="1537648"/>
            <a:ext cx="3183188" cy="11842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ZoneTexte 24">
            <a:extLst>
              <a:ext uri="{FF2B5EF4-FFF2-40B4-BE49-F238E27FC236}">
                <a16:creationId xmlns:a16="http://schemas.microsoft.com/office/drawing/2014/main" id="{48BE2D04-B911-48AB-9F3D-65E61D8BA9A1}"/>
              </a:ext>
            </a:extLst>
          </p:cNvPr>
          <p:cNvSpPr txBox="1"/>
          <p:nvPr/>
        </p:nvSpPr>
        <p:spPr>
          <a:xfrm>
            <a:off x="3337419" y="2218598"/>
            <a:ext cx="458460" cy="184666"/>
          </a:xfrm>
          <a:prstGeom prst="rect">
            <a:avLst/>
          </a:prstGeom>
          <a:noFill/>
        </p:spPr>
        <p:txBody>
          <a:bodyPr wrap="none" lIns="0" tIns="0" rIns="0" bIns="0" rtlCol="0">
            <a:spAutoFit/>
          </a:bodyPr>
          <a:lstStyle/>
          <a:p>
            <a:pPr algn="ctr"/>
            <a:r>
              <a:rPr lang="fr-FR" sz="1200" dirty="0" err="1"/>
              <a:t>Github</a:t>
            </a:r>
            <a:endParaRPr lang="fr-FR" sz="1200" dirty="0"/>
          </a:p>
        </p:txBody>
      </p:sp>
      <p:pic>
        <p:nvPicPr>
          <p:cNvPr id="26" name="Image 25">
            <a:extLst>
              <a:ext uri="{FF2B5EF4-FFF2-40B4-BE49-F238E27FC236}">
                <a16:creationId xmlns:a16="http://schemas.microsoft.com/office/drawing/2014/main" id="{AABEE4AF-1D0F-4328-8A26-F088AD4D9A1A}"/>
              </a:ext>
            </a:extLst>
          </p:cNvPr>
          <p:cNvPicPr>
            <a:picLocks noChangeAspect="1"/>
          </p:cNvPicPr>
          <p:nvPr/>
        </p:nvPicPr>
        <p:blipFill>
          <a:blip r:embed="rId3"/>
          <a:stretch>
            <a:fillRect/>
          </a:stretch>
        </p:blipFill>
        <p:spPr>
          <a:xfrm>
            <a:off x="3281108" y="1622974"/>
            <a:ext cx="571082" cy="571082"/>
          </a:xfrm>
          <a:prstGeom prst="rect">
            <a:avLst/>
          </a:prstGeom>
        </p:spPr>
      </p:pic>
      <p:pic>
        <p:nvPicPr>
          <p:cNvPr id="27" name="Image 26">
            <a:extLst>
              <a:ext uri="{FF2B5EF4-FFF2-40B4-BE49-F238E27FC236}">
                <a16:creationId xmlns:a16="http://schemas.microsoft.com/office/drawing/2014/main" id="{E0A166FC-FDA1-4157-BC6F-3661EB0630F8}"/>
              </a:ext>
            </a:extLst>
          </p:cNvPr>
          <p:cNvPicPr>
            <a:picLocks noChangeAspect="1"/>
          </p:cNvPicPr>
          <p:nvPr/>
        </p:nvPicPr>
        <p:blipFill>
          <a:blip r:embed="rId4"/>
          <a:stretch>
            <a:fillRect/>
          </a:stretch>
        </p:blipFill>
        <p:spPr>
          <a:xfrm>
            <a:off x="3334101" y="3135600"/>
            <a:ext cx="514757" cy="514757"/>
          </a:xfrm>
          <a:prstGeom prst="rect">
            <a:avLst/>
          </a:prstGeom>
        </p:spPr>
      </p:pic>
      <p:sp>
        <p:nvSpPr>
          <p:cNvPr id="28" name="ZoneTexte 27">
            <a:extLst>
              <a:ext uri="{FF2B5EF4-FFF2-40B4-BE49-F238E27FC236}">
                <a16:creationId xmlns:a16="http://schemas.microsoft.com/office/drawing/2014/main" id="{E19BC5AB-41CC-4BB6-B7B9-E5BE537ACEC4}"/>
              </a:ext>
            </a:extLst>
          </p:cNvPr>
          <p:cNvSpPr txBox="1"/>
          <p:nvPr/>
        </p:nvSpPr>
        <p:spPr>
          <a:xfrm>
            <a:off x="3153121" y="3712026"/>
            <a:ext cx="876715" cy="184666"/>
          </a:xfrm>
          <a:prstGeom prst="rect">
            <a:avLst/>
          </a:prstGeom>
          <a:noFill/>
        </p:spPr>
        <p:txBody>
          <a:bodyPr wrap="none" lIns="0" tIns="0" rIns="0" bIns="0" rtlCol="0">
            <a:spAutoFit/>
          </a:bodyPr>
          <a:lstStyle/>
          <a:p>
            <a:pPr algn="ctr"/>
            <a:r>
              <a:rPr lang="fr-FR" sz="1200" dirty="0"/>
              <a:t>Visual Studio</a:t>
            </a:r>
          </a:p>
        </p:txBody>
      </p:sp>
      <p:pic>
        <p:nvPicPr>
          <p:cNvPr id="29" name="Image 28">
            <a:extLst>
              <a:ext uri="{FF2B5EF4-FFF2-40B4-BE49-F238E27FC236}">
                <a16:creationId xmlns:a16="http://schemas.microsoft.com/office/drawing/2014/main" id="{0FE23BD8-2839-41A7-9839-83F217DA9FF3}"/>
              </a:ext>
            </a:extLst>
          </p:cNvPr>
          <p:cNvPicPr>
            <a:picLocks noChangeAspect="1"/>
          </p:cNvPicPr>
          <p:nvPr/>
        </p:nvPicPr>
        <p:blipFill>
          <a:blip r:embed="rId5"/>
          <a:stretch>
            <a:fillRect/>
          </a:stretch>
        </p:blipFill>
        <p:spPr>
          <a:xfrm>
            <a:off x="6500669" y="4788211"/>
            <a:ext cx="571082" cy="571082"/>
          </a:xfrm>
          <a:prstGeom prst="rect">
            <a:avLst/>
          </a:prstGeom>
        </p:spPr>
      </p:pic>
      <p:sp>
        <p:nvSpPr>
          <p:cNvPr id="30" name="ZoneTexte 29">
            <a:extLst>
              <a:ext uri="{FF2B5EF4-FFF2-40B4-BE49-F238E27FC236}">
                <a16:creationId xmlns:a16="http://schemas.microsoft.com/office/drawing/2014/main" id="{A76B38EB-D500-4F53-A507-2EC1C4E50671}"/>
              </a:ext>
            </a:extLst>
          </p:cNvPr>
          <p:cNvSpPr txBox="1"/>
          <p:nvPr/>
        </p:nvSpPr>
        <p:spPr>
          <a:xfrm>
            <a:off x="6384789" y="5383835"/>
            <a:ext cx="802848" cy="369332"/>
          </a:xfrm>
          <a:prstGeom prst="rect">
            <a:avLst/>
          </a:prstGeom>
          <a:noFill/>
        </p:spPr>
        <p:txBody>
          <a:bodyPr wrap="none" lIns="0" tIns="0" rIns="0" bIns="0" rtlCol="0">
            <a:spAutoFit/>
          </a:bodyPr>
          <a:lstStyle/>
          <a:p>
            <a:pPr algn="ctr"/>
            <a:r>
              <a:rPr lang="fr-FR" sz="1200" dirty="0"/>
              <a:t>App Service</a:t>
            </a:r>
          </a:p>
          <a:p>
            <a:pPr algn="ctr"/>
            <a:r>
              <a:rPr lang="fr-FR" sz="1200" dirty="0"/>
              <a:t>« </a:t>
            </a:r>
            <a:r>
              <a:rPr lang="fr-FR" sz="1200" dirty="0" err="1"/>
              <a:t>Staging</a:t>
            </a:r>
            <a:r>
              <a:rPr lang="fr-FR" sz="1200" dirty="0"/>
              <a:t> »</a:t>
            </a:r>
          </a:p>
        </p:txBody>
      </p:sp>
      <p:pic>
        <p:nvPicPr>
          <p:cNvPr id="33" name="Image 32">
            <a:extLst>
              <a:ext uri="{FF2B5EF4-FFF2-40B4-BE49-F238E27FC236}">
                <a16:creationId xmlns:a16="http://schemas.microsoft.com/office/drawing/2014/main" id="{696C7232-3621-4A74-A49E-D47107345AB7}"/>
              </a:ext>
            </a:extLst>
          </p:cNvPr>
          <p:cNvPicPr>
            <a:picLocks noChangeAspect="1"/>
          </p:cNvPicPr>
          <p:nvPr/>
        </p:nvPicPr>
        <p:blipFill>
          <a:blip r:embed="rId6"/>
          <a:stretch>
            <a:fillRect/>
          </a:stretch>
        </p:blipFill>
        <p:spPr>
          <a:xfrm>
            <a:off x="6421219" y="1607275"/>
            <a:ext cx="638872" cy="602480"/>
          </a:xfrm>
          <a:prstGeom prst="rect">
            <a:avLst/>
          </a:prstGeom>
        </p:spPr>
      </p:pic>
      <p:sp>
        <p:nvSpPr>
          <p:cNvPr id="34" name="ZoneTexte 33">
            <a:extLst>
              <a:ext uri="{FF2B5EF4-FFF2-40B4-BE49-F238E27FC236}">
                <a16:creationId xmlns:a16="http://schemas.microsoft.com/office/drawing/2014/main" id="{E84AB7EC-A15F-4150-8F76-B4CA8D9A0EBF}"/>
              </a:ext>
            </a:extLst>
          </p:cNvPr>
          <p:cNvSpPr txBox="1"/>
          <p:nvPr/>
        </p:nvSpPr>
        <p:spPr>
          <a:xfrm>
            <a:off x="6417650" y="2207663"/>
            <a:ext cx="646011" cy="369332"/>
          </a:xfrm>
          <a:prstGeom prst="rect">
            <a:avLst/>
          </a:prstGeom>
          <a:noFill/>
        </p:spPr>
        <p:txBody>
          <a:bodyPr wrap="none" lIns="0" tIns="0" rIns="0" bIns="0" rtlCol="0">
            <a:spAutoFit/>
          </a:bodyPr>
          <a:lstStyle/>
          <a:p>
            <a:pPr algn="ctr"/>
            <a:r>
              <a:rPr lang="fr-FR" sz="1200" dirty="0"/>
              <a:t>Pipeline</a:t>
            </a:r>
          </a:p>
          <a:p>
            <a:pPr algn="ctr"/>
            <a:r>
              <a:rPr lang="fr-FR" sz="1200" dirty="0"/>
              <a:t>« </a:t>
            </a:r>
            <a:r>
              <a:rPr lang="fr-FR" sz="1200" dirty="0" err="1"/>
              <a:t>Builds</a:t>
            </a:r>
            <a:r>
              <a:rPr lang="fr-FR" sz="1200" dirty="0"/>
              <a:t> »</a:t>
            </a:r>
          </a:p>
        </p:txBody>
      </p:sp>
      <p:pic>
        <p:nvPicPr>
          <p:cNvPr id="35" name="Image 34">
            <a:extLst>
              <a:ext uri="{FF2B5EF4-FFF2-40B4-BE49-F238E27FC236}">
                <a16:creationId xmlns:a16="http://schemas.microsoft.com/office/drawing/2014/main" id="{D61930D3-66F5-4F6E-A65D-39CDD59F8CC6}"/>
              </a:ext>
            </a:extLst>
          </p:cNvPr>
          <p:cNvPicPr>
            <a:picLocks noChangeAspect="1"/>
          </p:cNvPicPr>
          <p:nvPr/>
        </p:nvPicPr>
        <p:blipFill>
          <a:blip r:embed="rId6"/>
          <a:stretch>
            <a:fillRect/>
          </a:stretch>
        </p:blipFill>
        <p:spPr>
          <a:xfrm>
            <a:off x="8031690" y="1621647"/>
            <a:ext cx="638872" cy="602480"/>
          </a:xfrm>
          <a:prstGeom prst="rect">
            <a:avLst/>
          </a:prstGeom>
        </p:spPr>
      </p:pic>
      <p:sp>
        <p:nvSpPr>
          <p:cNvPr id="36" name="ZoneTexte 35">
            <a:extLst>
              <a:ext uri="{FF2B5EF4-FFF2-40B4-BE49-F238E27FC236}">
                <a16:creationId xmlns:a16="http://schemas.microsoft.com/office/drawing/2014/main" id="{54458F89-ED22-49EF-952F-85A8D748152F}"/>
              </a:ext>
            </a:extLst>
          </p:cNvPr>
          <p:cNvSpPr txBox="1"/>
          <p:nvPr/>
        </p:nvSpPr>
        <p:spPr>
          <a:xfrm>
            <a:off x="7986443" y="2222035"/>
            <a:ext cx="729367" cy="369332"/>
          </a:xfrm>
          <a:prstGeom prst="rect">
            <a:avLst/>
          </a:prstGeom>
          <a:noFill/>
        </p:spPr>
        <p:txBody>
          <a:bodyPr wrap="none" lIns="0" tIns="0" rIns="0" bIns="0" rtlCol="0">
            <a:spAutoFit/>
          </a:bodyPr>
          <a:lstStyle/>
          <a:p>
            <a:pPr algn="ctr"/>
            <a:r>
              <a:rPr lang="fr-FR" sz="1200" dirty="0"/>
              <a:t>Pipeline</a:t>
            </a:r>
          </a:p>
          <a:p>
            <a:pPr algn="ctr"/>
            <a:r>
              <a:rPr lang="fr-FR" sz="1200" dirty="0"/>
              <a:t>«  </a:t>
            </a:r>
            <a:r>
              <a:rPr lang="fr-FR" sz="1200" dirty="0" err="1"/>
              <a:t>Builds</a:t>
            </a:r>
            <a:r>
              <a:rPr lang="fr-FR" sz="1200" dirty="0"/>
              <a:t>  »</a:t>
            </a:r>
          </a:p>
        </p:txBody>
      </p:sp>
      <p:pic>
        <p:nvPicPr>
          <p:cNvPr id="37" name="Image 36">
            <a:extLst>
              <a:ext uri="{FF2B5EF4-FFF2-40B4-BE49-F238E27FC236}">
                <a16:creationId xmlns:a16="http://schemas.microsoft.com/office/drawing/2014/main" id="{B5EA9DD2-54DC-4E24-A993-C1DEFECF7439}"/>
              </a:ext>
            </a:extLst>
          </p:cNvPr>
          <p:cNvPicPr>
            <a:picLocks noChangeAspect="1"/>
          </p:cNvPicPr>
          <p:nvPr/>
        </p:nvPicPr>
        <p:blipFill>
          <a:blip r:embed="rId6"/>
          <a:stretch>
            <a:fillRect/>
          </a:stretch>
        </p:blipFill>
        <p:spPr>
          <a:xfrm>
            <a:off x="4850897" y="3135600"/>
            <a:ext cx="638872" cy="602480"/>
          </a:xfrm>
          <a:prstGeom prst="rect">
            <a:avLst/>
          </a:prstGeom>
        </p:spPr>
      </p:pic>
      <p:sp>
        <p:nvSpPr>
          <p:cNvPr id="38" name="ZoneTexte 37">
            <a:extLst>
              <a:ext uri="{FF2B5EF4-FFF2-40B4-BE49-F238E27FC236}">
                <a16:creationId xmlns:a16="http://schemas.microsoft.com/office/drawing/2014/main" id="{E9F048C9-0A57-4ABD-942A-30255C66A455}"/>
              </a:ext>
            </a:extLst>
          </p:cNvPr>
          <p:cNvSpPr txBox="1"/>
          <p:nvPr/>
        </p:nvSpPr>
        <p:spPr>
          <a:xfrm>
            <a:off x="4628260" y="3735988"/>
            <a:ext cx="1084143" cy="369332"/>
          </a:xfrm>
          <a:prstGeom prst="rect">
            <a:avLst/>
          </a:prstGeom>
          <a:noFill/>
        </p:spPr>
        <p:txBody>
          <a:bodyPr wrap="none" lIns="0" tIns="0" rIns="0" bIns="0" rtlCol="0">
            <a:spAutoFit/>
          </a:bodyPr>
          <a:lstStyle/>
          <a:p>
            <a:pPr algn="ctr"/>
            <a:r>
              <a:rPr lang="fr-FR" sz="1200" dirty="0"/>
              <a:t>Pipeline Release</a:t>
            </a:r>
          </a:p>
          <a:p>
            <a:pPr algn="ctr"/>
            <a:r>
              <a:rPr lang="fr-FR" sz="1200" dirty="0"/>
              <a:t>« </a:t>
            </a:r>
            <a:r>
              <a:rPr lang="fr-FR" sz="1200" dirty="0" err="1"/>
              <a:t>Staging</a:t>
            </a:r>
            <a:r>
              <a:rPr lang="fr-FR" sz="1200" dirty="0"/>
              <a:t> »</a:t>
            </a:r>
          </a:p>
        </p:txBody>
      </p:sp>
      <p:pic>
        <p:nvPicPr>
          <p:cNvPr id="39" name="Image 38">
            <a:extLst>
              <a:ext uri="{FF2B5EF4-FFF2-40B4-BE49-F238E27FC236}">
                <a16:creationId xmlns:a16="http://schemas.microsoft.com/office/drawing/2014/main" id="{DE35705C-46FF-4579-A79C-A295B7036CA6}"/>
              </a:ext>
            </a:extLst>
          </p:cNvPr>
          <p:cNvPicPr>
            <a:picLocks noChangeAspect="1"/>
          </p:cNvPicPr>
          <p:nvPr/>
        </p:nvPicPr>
        <p:blipFill>
          <a:blip r:embed="rId6"/>
          <a:stretch>
            <a:fillRect/>
          </a:stretch>
        </p:blipFill>
        <p:spPr>
          <a:xfrm>
            <a:off x="6475755" y="3135600"/>
            <a:ext cx="638872" cy="602480"/>
          </a:xfrm>
          <a:prstGeom prst="rect">
            <a:avLst/>
          </a:prstGeom>
        </p:spPr>
      </p:pic>
      <p:sp>
        <p:nvSpPr>
          <p:cNvPr id="40" name="ZoneTexte 39">
            <a:extLst>
              <a:ext uri="{FF2B5EF4-FFF2-40B4-BE49-F238E27FC236}">
                <a16:creationId xmlns:a16="http://schemas.microsoft.com/office/drawing/2014/main" id="{D547D8DD-FCEE-4290-A9F7-ACF0D1110419}"/>
              </a:ext>
            </a:extLst>
          </p:cNvPr>
          <p:cNvSpPr txBox="1"/>
          <p:nvPr/>
        </p:nvSpPr>
        <p:spPr>
          <a:xfrm>
            <a:off x="6154695" y="3735988"/>
            <a:ext cx="1280993" cy="369332"/>
          </a:xfrm>
          <a:prstGeom prst="rect">
            <a:avLst/>
          </a:prstGeom>
          <a:noFill/>
        </p:spPr>
        <p:txBody>
          <a:bodyPr wrap="none" lIns="0" tIns="0" rIns="0" bIns="0" rtlCol="0">
            <a:spAutoFit/>
          </a:bodyPr>
          <a:lstStyle/>
          <a:p>
            <a:pPr algn="ctr"/>
            <a:r>
              <a:rPr lang="fr-FR" sz="1200" dirty="0"/>
              <a:t>Pipeline Release</a:t>
            </a:r>
          </a:p>
          <a:p>
            <a:pPr algn="ctr"/>
            <a:r>
              <a:rPr lang="fr-FR" sz="1200" dirty="0"/>
              <a:t>Tests – Agent A11y</a:t>
            </a:r>
          </a:p>
        </p:txBody>
      </p:sp>
      <p:pic>
        <p:nvPicPr>
          <p:cNvPr id="41" name="Image 40">
            <a:extLst>
              <a:ext uri="{FF2B5EF4-FFF2-40B4-BE49-F238E27FC236}">
                <a16:creationId xmlns:a16="http://schemas.microsoft.com/office/drawing/2014/main" id="{BA4D8CEC-1797-488A-8EE1-AC06C44FD5D6}"/>
              </a:ext>
            </a:extLst>
          </p:cNvPr>
          <p:cNvPicPr>
            <a:picLocks noChangeAspect="1"/>
          </p:cNvPicPr>
          <p:nvPr/>
        </p:nvPicPr>
        <p:blipFill>
          <a:blip r:embed="rId6"/>
          <a:stretch>
            <a:fillRect/>
          </a:stretch>
        </p:blipFill>
        <p:spPr>
          <a:xfrm>
            <a:off x="8031690" y="3133508"/>
            <a:ext cx="638872" cy="602480"/>
          </a:xfrm>
          <a:prstGeom prst="rect">
            <a:avLst/>
          </a:prstGeom>
        </p:spPr>
      </p:pic>
      <p:sp>
        <p:nvSpPr>
          <p:cNvPr id="42" name="ZoneTexte 41">
            <a:extLst>
              <a:ext uri="{FF2B5EF4-FFF2-40B4-BE49-F238E27FC236}">
                <a16:creationId xmlns:a16="http://schemas.microsoft.com/office/drawing/2014/main" id="{29949451-F9C2-4F32-927D-3C0E6583EF67}"/>
              </a:ext>
            </a:extLst>
          </p:cNvPr>
          <p:cNvSpPr txBox="1"/>
          <p:nvPr/>
        </p:nvSpPr>
        <p:spPr>
          <a:xfrm>
            <a:off x="7809053" y="3733896"/>
            <a:ext cx="1084144" cy="369332"/>
          </a:xfrm>
          <a:prstGeom prst="rect">
            <a:avLst/>
          </a:prstGeom>
          <a:noFill/>
        </p:spPr>
        <p:txBody>
          <a:bodyPr wrap="none" lIns="0" tIns="0" rIns="0" bIns="0" rtlCol="0">
            <a:spAutoFit/>
          </a:bodyPr>
          <a:lstStyle/>
          <a:p>
            <a:pPr algn="ctr"/>
            <a:r>
              <a:rPr lang="fr-FR" sz="1200" dirty="0"/>
              <a:t>Pipeline Release</a:t>
            </a:r>
          </a:p>
          <a:p>
            <a:pPr algn="ctr"/>
            <a:r>
              <a:rPr lang="fr-FR" sz="1200" dirty="0"/>
              <a:t>« Production »</a:t>
            </a:r>
          </a:p>
        </p:txBody>
      </p:sp>
      <p:pic>
        <p:nvPicPr>
          <p:cNvPr id="43" name="Image 42">
            <a:extLst>
              <a:ext uri="{FF2B5EF4-FFF2-40B4-BE49-F238E27FC236}">
                <a16:creationId xmlns:a16="http://schemas.microsoft.com/office/drawing/2014/main" id="{CE85FDB1-960E-4EBE-BA1D-D33D6072BF2A}"/>
              </a:ext>
            </a:extLst>
          </p:cNvPr>
          <p:cNvPicPr>
            <a:picLocks noChangeAspect="1"/>
          </p:cNvPicPr>
          <p:nvPr/>
        </p:nvPicPr>
        <p:blipFill>
          <a:blip r:embed="rId5"/>
          <a:stretch>
            <a:fillRect/>
          </a:stretch>
        </p:blipFill>
        <p:spPr>
          <a:xfrm>
            <a:off x="8083534" y="4788211"/>
            <a:ext cx="571082" cy="571082"/>
          </a:xfrm>
          <a:prstGeom prst="rect">
            <a:avLst/>
          </a:prstGeom>
        </p:spPr>
      </p:pic>
      <p:sp>
        <p:nvSpPr>
          <p:cNvPr id="44" name="ZoneTexte 43">
            <a:extLst>
              <a:ext uri="{FF2B5EF4-FFF2-40B4-BE49-F238E27FC236}">
                <a16:creationId xmlns:a16="http://schemas.microsoft.com/office/drawing/2014/main" id="{7A5BC6FE-D2C3-40A8-B82E-C3BE8AC25A9F}"/>
              </a:ext>
            </a:extLst>
          </p:cNvPr>
          <p:cNvSpPr txBox="1"/>
          <p:nvPr/>
        </p:nvSpPr>
        <p:spPr>
          <a:xfrm>
            <a:off x="7877982" y="5383835"/>
            <a:ext cx="982193" cy="369332"/>
          </a:xfrm>
          <a:prstGeom prst="rect">
            <a:avLst/>
          </a:prstGeom>
          <a:noFill/>
        </p:spPr>
        <p:txBody>
          <a:bodyPr wrap="none" lIns="0" tIns="0" rIns="0" bIns="0" rtlCol="0">
            <a:spAutoFit/>
          </a:bodyPr>
          <a:lstStyle/>
          <a:p>
            <a:pPr algn="ctr"/>
            <a:r>
              <a:rPr lang="fr-FR" sz="1200" dirty="0"/>
              <a:t>App Service</a:t>
            </a:r>
          </a:p>
          <a:p>
            <a:pPr algn="ctr"/>
            <a:r>
              <a:rPr lang="fr-FR" sz="1200" dirty="0"/>
              <a:t>« Production »</a:t>
            </a:r>
          </a:p>
        </p:txBody>
      </p:sp>
      <p:sp>
        <p:nvSpPr>
          <p:cNvPr id="45" name="Rectangle 44">
            <a:extLst>
              <a:ext uri="{FF2B5EF4-FFF2-40B4-BE49-F238E27FC236}">
                <a16:creationId xmlns:a16="http://schemas.microsoft.com/office/drawing/2014/main" id="{56F73375-BFB2-4A97-9D47-1A6D883D8C4C}"/>
              </a:ext>
            </a:extLst>
          </p:cNvPr>
          <p:cNvSpPr/>
          <p:nvPr/>
        </p:nvSpPr>
        <p:spPr bwMode="auto">
          <a:xfrm>
            <a:off x="2899927" y="4603056"/>
            <a:ext cx="7721254" cy="1462724"/>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Image 45">
            <a:extLst>
              <a:ext uri="{FF2B5EF4-FFF2-40B4-BE49-F238E27FC236}">
                <a16:creationId xmlns:a16="http://schemas.microsoft.com/office/drawing/2014/main" id="{3A5CD7E0-C0E1-4DFD-83B7-D6583D59699B}"/>
              </a:ext>
            </a:extLst>
          </p:cNvPr>
          <p:cNvPicPr>
            <a:picLocks noChangeAspect="1"/>
          </p:cNvPicPr>
          <p:nvPr/>
        </p:nvPicPr>
        <p:blipFill>
          <a:blip r:embed="rId7"/>
          <a:stretch>
            <a:fillRect/>
          </a:stretch>
        </p:blipFill>
        <p:spPr>
          <a:xfrm>
            <a:off x="10426107" y="5870707"/>
            <a:ext cx="390145" cy="390145"/>
          </a:xfrm>
          <a:prstGeom prst="rect">
            <a:avLst/>
          </a:prstGeom>
        </p:spPr>
      </p:pic>
      <p:sp>
        <p:nvSpPr>
          <p:cNvPr id="47" name="Rectangle 46">
            <a:extLst>
              <a:ext uri="{FF2B5EF4-FFF2-40B4-BE49-F238E27FC236}">
                <a16:creationId xmlns:a16="http://schemas.microsoft.com/office/drawing/2014/main" id="{CEEDC00C-C094-4D75-8DA1-21A7BA938C40}"/>
              </a:ext>
            </a:extLst>
          </p:cNvPr>
          <p:cNvSpPr/>
          <p:nvPr/>
        </p:nvSpPr>
        <p:spPr bwMode="auto">
          <a:xfrm>
            <a:off x="4508310" y="1461644"/>
            <a:ext cx="4535569" cy="2915451"/>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 47">
            <a:extLst>
              <a:ext uri="{FF2B5EF4-FFF2-40B4-BE49-F238E27FC236}">
                <a16:creationId xmlns:a16="http://schemas.microsoft.com/office/drawing/2014/main" id="{F73F051F-A001-4700-A2A1-1BCF054E4FFC}"/>
              </a:ext>
            </a:extLst>
          </p:cNvPr>
          <p:cNvPicPr>
            <a:picLocks noChangeAspect="1"/>
          </p:cNvPicPr>
          <p:nvPr/>
        </p:nvPicPr>
        <p:blipFill>
          <a:blip r:embed="rId6"/>
          <a:stretch>
            <a:fillRect/>
          </a:stretch>
        </p:blipFill>
        <p:spPr>
          <a:xfrm>
            <a:off x="8848806" y="4136128"/>
            <a:ext cx="390145" cy="367921"/>
          </a:xfrm>
          <a:prstGeom prst="rect">
            <a:avLst/>
          </a:prstGeom>
        </p:spPr>
      </p:pic>
      <p:sp>
        <p:nvSpPr>
          <p:cNvPr id="49" name="Rectangle 48">
            <a:extLst>
              <a:ext uri="{FF2B5EF4-FFF2-40B4-BE49-F238E27FC236}">
                <a16:creationId xmlns:a16="http://schemas.microsoft.com/office/drawing/2014/main" id="{DC5F8521-D9ED-423F-9B5F-6B151DD75815}"/>
              </a:ext>
            </a:extLst>
          </p:cNvPr>
          <p:cNvSpPr/>
          <p:nvPr/>
        </p:nvSpPr>
        <p:spPr bwMode="auto">
          <a:xfrm>
            <a:off x="2902546" y="2995034"/>
            <a:ext cx="1374883" cy="1382061"/>
          </a:xfrm>
          <a:prstGeom prst="rect">
            <a:avLst/>
          </a:prstGeom>
          <a:noFill/>
          <a:ln w="12700">
            <a:solidFill>
              <a:schemeClr val="tx1">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C2887D56-80BD-4637-B326-F1B2E1EDA6D0}"/>
              </a:ext>
            </a:extLst>
          </p:cNvPr>
          <p:cNvSpPr/>
          <p:nvPr/>
        </p:nvSpPr>
        <p:spPr bwMode="auto">
          <a:xfrm>
            <a:off x="2899927" y="1461644"/>
            <a:ext cx="1374883" cy="1382061"/>
          </a:xfrm>
          <a:prstGeom prst="rect">
            <a:avLst/>
          </a:prstGeom>
          <a:noFill/>
          <a:ln w="12700">
            <a:solidFill>
              <a:schemeClr val="tx1">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Image 50">
            <a:extLst>
              <a:ext uri="{FF2B5EF4-FFF2-40B4-BE49-F238E27FC236}">
                <a16:creationId xmlns:a16="http://schemas.microsoft.com/office/drawing/2014/main" id="{AE9C567E-3688-4FF3-9FB5-F020D8EE4659}"/>
              </a:ext>
            </a:extLst>
          </p:cNvPr>
          <p:cNvPicPr>
            <a:picLocks noChangeAspect="1"/>
          </p:cNvPicPr>
          <p:nvPr/>
        </p:nvPicPr>
        <p:blipFill>
          <a:blip r:embed="rId8"/>
          <a:stretch>
            <a:fillRect/>
          </a:stretch>
        </p:blipFill>
        <p:spPr>
          <a:xfrm>
            <a:off x="4029836" y="2598065"/>
            <a:ext cx="396969" cy="396969"/>
          </a:xfrm>
          <a:prstGeom prst="rect">
            <a:avLst/>
          </a:prstGeom>
        </p:spPr>
      </p:pic>
      <p:pic>
        <p:nvPicPr>
          <p:cNvPr id="52" name="Image 51">
            <a:extLst>
              <a:ext uri="{FF2B5EF4-FFF2-40B4-BE49-F238E27FC236}">
                <a16:creationId xmlns:a16="http://schemas.microsoft.com/office/drawing/2014/main" id="{5A26CCAA-9DE4-4103-A054-B9B5AFEA4D34}"/>
              </a:ext>
            </a:extLst>
          </p:cNvPr>
          <p:cNvPicPr>
            <a:picLocks noChangeAspect="1"/>
          </p:cNvPicPr>
          <p:nvPr/>
        </p:nvPicPr>
        <p:blipFill>
          <a:blip r:embed="rId9"/>
          <a:stretch>
            <a:fillRect/>
          </a:stretch>
        </p:blipFill>
        <p:spPr>
          <a:xfrm>
            <a:off x="4029836" y="4103090"/>
            <a:ext cx="396969" cy="396969"/>
          </a:xfrm>
          <a:prstGeom prst="rect">
            <a:avLst/>
          </a:prstGeom>
        </p:spPr>
      </p:pic>
      <p:cxnSp>
        <p:nvCxnSpPr>
          <p:cNvPr id="53" name="Connecteur droit avec flèche 52">
            <a:extLst>
              <a:ext uri="{FF2B5EF4-FFF2-40B4-BE49-F238E27FC236}">
                <a16:creationId xmlns:a16="http://schemas.microsoft.com/office/drawing/2014/main" id="{A7D6399D-6730-4149-9944-1D2C408B07FC}"/>
              </a:ext>
            </a:extLst>
          </p:cNvPr>
          <p:cNvCxnSpPr>
            <a:stCxn id="27" idx="0"/>
          </p:cNvCxnSpPr>
          <p:nvPr/>
        </p:nvCxnSpPr>
        <p:spPr>
          <a:xfrm flipH="1" flipV="1">
            <a:off x="3589362" y="2494616"/>
            <a:ext cx="2118" cy="640984"/>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FDB573E6-3AF7-4411-A03A-EF9ED4371964}"/>
              </a:ext>
            </a:extLst>
          </p:cNvPr>
          <p:cNvCxnSpPr/>
          <p:nvPr/>
        </p:nvCxnSpPr>
        <p:spPr>
          <a:xfrm>
            <a:off x="3994626" y="1918366"/>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D409037E-B560-4BA6-923F-851C6E8082D3}"/>
              </a:ext>
            </a:extLst>
          </p:cNvPr>
          <p:cNvCxnSpPr/>
          <p:nvPr/>
        </p:nvCxnSpPr>
        <p:spPr>
          <a:xfrm>
            <a:off x="5553802" y="1908515"/>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AB9BDE64-C906-4D58-AED0-0573A696C670}"/>
              </a:ext>
            </a:extLst>
          </p:cNvPr>
          <p:cNvCxnSpPr/>
          <p:nvPr/>
        </p:nvCxnSpPr>
        <p:spPr>
          <a:xfrm>
            <a:off x="7182943" y="1918366"/>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B6D6CDC8-95C0-4162-AC98-66D7B103D51A}"/>
              </a:ext>
            </a:extLst>
          </p:cNvPr>
          <p:cNvCxnSpPr>
            <a:cxnSpLocks/>
          </p:cNvCxnSpPr>
          <p:nvPr/>
        </p:nvCxnSpPr>
        <p:spPr>
          <a:xfrm flipV="1">
            <a:off x="5553802" y="2286877"/>
            <a:ext cx="2282816" cy="97689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7D3CC82A-7DFC-40E9-9117-61E27A264017}"/>
              </a:ext>
            </a:extLst>
          </p:cNvPr>
          <p:cNvCxnSpPr/>
          <p:nvPr/>
        </p:nvCxnSpPr>
        <p:spPr>
          <a:xfrm>
            <a:off x="5553802" y="3421141"/>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5589E857-E933-4ABC-86A6-F80CF71397F4}"/>
              </a:ext>
            </a:extLst>
          </p:cNvPr>
          <p:cNvCxnSpPr/>
          <p:nvPr/>
        </p:nvCxnSpPr>
        <p:spPr>
          <a:xfrm>
            <a:off x="7182943" y="3421141"/>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6EE92117-E2EC-405E-BD4F-C3BDE445D070}"/>
              </a:ext>
            </a:extLst>
          </p:cNvPr>
          <p:cNvCxnSpPr>
            <a:cxnSpLocks/>
          </p:cNvCxnSpPr>
          <p:nvPr/>
        </p:nvCxnSpPr>
        <p:spPr>
          <a:xfrm>
            <a:off x="5686571" y="4044547"/>
            <a:ext cx="868432" cy="779419"/>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785EAD2-ADFF-4D5D-9A4D-D83BDA742FA5}"/>
              </a:ext>
            </a:extLst>
          </p:cNvPr>
          <p:cNvCxnSpPr>
            <a:cxnSpLocks/>
          </p:cNvCxnSpPr>
          <p:nvPr/>
        </p:nvCxnSpPr>
        <p:spPr>
          <a:xfrm>
            <a:off x="8350827" y="4210300"/>
            <a:ext cx="0" cy="495408"/>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5CAC99D6-086B-40A5-BCA6-8D3B5F83C36E}"/>
              </a:ext>
            </a:extLst>
          </p:cNvPr>
          <p:cNvCxnSpPr>
            <a:cxnSpLocks/>
          </p:cNvCxnSpPr>
          <p:nvPr/>
        </p:nvCxnSpPr>
        <p:spPr>
          <a:xfrm>
            <a:off x="6785884" y="4210300"/>
            <a:ext cx="0" cy="495408"/>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3" name="Image 62">
            <a:extLst>
              <a:ext uri="{FF2B5EF4-FFF2-40B4-BE49-F238E27FC236}">
                <a16:creationId xmlns:a16="http://schemas.microsoft.com/office/drawing/2014/main" id="{0F9D12D1-8A91-4B95-86C6-09C1A12204C7}"/>
              </a:ext>
            </a:extLst>
          </p:cNvPr>
          <p:cNvPicPr>
            <a:picLocks noChangeAspect="1"/>
          </p:cNvPicPr>
          <p:nvPr/>
        </p:nvPicPr>
        <p:blipFill>
          <a:blip r:embed="rId10"/>
          <a:stretch>
            <a:fillRect/>
          </a:stretch>
        </p:blipFill>
        <p:spPr>
          <a:xfrm>
            <a:off x="3268177" y="4788211"/>
            <a:ext cx="783271" cy="705180"/>
          </a:xfrm>
          <a:prstGeom prst="rect">
            <a:avLst/>
          </a:prstGeom>
        </p:spPr>
      </p:pic>
      <p:sp>
        <p:nvSpPr>
          <p:cNvPr id="64" name="ZoneTexte 63">
            <a:extLst>
              <a:ext uri="{FF2B5EF4-FFF2-40B4-BE49-F238E27FC236}">
                <a16:creationId xmlns:a16="http://schemas.microsoft.com/office/drawing/2014/main" id="{AAAB9EA4-1988-4226-A913-4B170B5BAFC3}"/>
              </a:ext>
            </a:extLst>
          </p:cNvPr>
          <p:cNvSpPr txBox="1"/>
          <p:nvPr/>
        </p:nvSpPr>
        <p:spPr>
          <a:xfrm>
            <a:off x="3299165" y="5485151"/>
            <a:ext cx="721288" cy="369332"/>
          </a:xfrm>
          <a:prstGeom prst="rect">
            <a:avLst/>
          </a:prstGeom>
          <a:noFill/>
        </p:spPr>
        <p:txBody>
          <a:bodyPr wrap="none" lIns="0" tIns="0" rIns="0" bIns="0" rtlCol="0">
            <a:spAutoFit/>
          </a:bodyPr>
          <a:lstStyle/>
          <a:p>
            <a:pPr algn="ctr"/>
            <a:r>
              <a:rPr lang="fr-FR" sz="1200" dirty="0"/>
              <a:t>API</a:t>
            </a:r>
          </a:p>
          <a:p>
            <a:pPr algn="ctr"/>
            <a:r>
              <a:rPr lang="fr-FR" sz="1200" dirty="0"/>
              <a:t>Axe-</a:t>
            </a:r>
            <a:r>
              <a:rPr lang="fr-FR" sz="1200" dirty="0" err="1"/>
              <a:t>core</a:t>
            </a:r>
            <a:r>
              <a:rPr lang="fr-FR" sz="1200" dirty="0"/>
              <a:t> »</a:t>
            </a:r>
          </a:p>
        </p:txBody>
      </p:sp>
      <p:pic>
        <p:nvPicPr>
          <p:cNvPr id="67" name="Image 66">
            <a:extLst>
              <a:ext uri="{FF2B5EF4-FFF2-40B4-BE49-F238E27FC236}">
                <a16:creationId xmlns:a16="http://schemas.microsoft.com/office/drawing/2014/main" id="{E8F3FF14-F806-41AE-950A-7A7D53916B84}"/>
              </a:ext>
            </a:extLst>
          </p:cNvPr>
          <p:cNvPicPr>
            <a:picLocks noChangeAspect="1"/>
          </p:cNvPicPr>
          <p:nvPr/>
        </p:nvPicPr>
        <p:blipFill>
          <a:blip r:embed="rId11"/>
          <a:stretch>
            <a:fillRect/>
          </a:stretch>
        </p:blipFill>
        <p:spPr>
          <a:xfrm>
            <a:off x="4883982" y="4788211"/>
            <a:ext cx="571082" cy="571082"/>
          </a:xfrm>
          <a:prstGeom prst="rect">
            <a:avLst/>
          </a:prstGeom>
        </p:spPr>
      </p:pic>
      <p:sp>
        <p:nvSpPr>
          <p:cNvPr id="68" name="ZoneTexte 67">
            <a:extLst>
              <a:ext uri="{FF2B5EF4-FFF2-40B4-BE49-F238E27FC236}">
                <a16:creationId xmlns:a16="http://schemas.microsoft.com/office/drawing/2014/main" id="{F4C92328-2445-45A1-8B0A-049B9DC9C21E}"/>
              </a:ext>
            </a:extLst>
          </p:cNvPr>
          <p:cNvSpPr txBox="1"/>
          <p:nvPr/>
        </p:nvSpPr>
        <p:spPr>
          <a:xfrm>
            <a:off x="4889351" y="5386627"/>
            <a:ext cx="615554" cy="184666"/>
          </a:xfrm>
          <a:prstGeom prst="rect">
            <a:avLst/>
          </a:prstGeom>
          <a:noFill/>
        </p:spPr>
        <p:txBody>
          <a:bodyPr wrap="none" lIns="0" tIns="0" rIns="0" bIns="0" rtlCol="0">
            <a:spAutoFit/>
          </a:bodyPr>
          <a:lstStyle/>
          <a:p>
            <a:pPr algn="ctr"/>
            <a:r>
              <a:rPr lang="fr-FR" sz="1200" dirty="0"/>
              <a:t>VM A11y</a:t>
            </a:r>
          </a:p>
        </p:txBody>
      </p:sp>
      <p:sp>
        <p:nvSpPr>
          <p:cNvPr id="69" name="ZoneTexte 68">
            <a:extLst>
              <a:ext uri="{FF2B5EF4-FFF2-40B4-BE49-F238E27FC236}">
                <a16:creationId xmlns:a16="http://schemas.microsoft.com/office/drawing/2014/main" id="{7A549445-D6B7-4BF8-805B-F013DADEC94A}"/>
              </a:ext>
            </a:extLst>
          </p:cNvPr>
          <p:cNvSpPr txBox="1"/>
          <p:nvPr/>
        </p:nvSpPr>
        <p:spPr>
          <a:xfrm>
            <a:off x="8846554" y="5823574"/>
            <a:ext cx="1463799" cy="184666"/>
          </a:xfrm>
          <a:prstGeom prst="rect">
            <a:avLst/>
          </a:prstGeom>
          <a:noFill/>
        </p:spPr>
        <p:txBody>
          <a:bodyPr wrap="none" lIns="0" tIns="0" rIns="0" bIns="0" rtlCol="0">
            <a:spAutoFit/>
          </a:bodyPr>
          <a:lstStyle/>
          <a:p>
            <a:pPr algn="ctr"/>
            <a:r>
              <a:rPr lang="fr-FR" sz="1200" dirty="0">
                <a:solidFill>
                  <a:srgbClr val="0079D6"/>
                </a:solidFill>
              </a:rPr>
              <a:t>Groupe de ressources</a:t>
            </a:r>
          </a:p>
        </p:txBody>
      </p:sp>
      <p:cxnSp>
        <p:nvCxnSpPr>
          <p:cNvPr id="70" name="Connecteur droit avec flèche 69">
            <a:extLst>
              <a:ext uri="{FF2B5EF4-FFF2-40B4-BE49-F238E27FC236}">
                <a16:creationId xmlns:a16="http://schemas.microsoft.com/office/drawing/2014/main" id="{8EE65FBB-646F-46BD-9464-7CDAD49923FF}"/>
              </a:ext>
            </a:extLst>
          </p:cNvPr>
          <p:cNvCxnSpPr>
            <a:cxnSpLocks/>
          </p:cNvCxnSpPr>
          <p:nvPr/>
        </p:nvCxnSpPr>
        <p:spPr>
          <a:xfrm flipV="1">
            <a:off x="5567337" y="4200352"/>
            <a:ext cx="864414" cy="80014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18E3F8CB-5E94-4907-9446-D7F1246FFBC2}"/>
              </a:ext>
            </a:extLst>
          </p:cNvPr>
          <p:cNvCxnSpPr>
            <a:cxnSpLocks/>
            <a:endCxn id="63" idx="3"/>
          </p:cNvCxnSpPr>
          <p:nvPr/>
        </p:nvCxnSpPr>
        <p:spPr>
          <a:xfrm flipH="1">
            <a:off x="4051448" y="5140801"/>
            <a:ext cx="653664" cy="0"/>
          </a:xfrm>
          <a:prstGeom prst="straightConnector1">
            <a:avLst/>
          </a:prstGeom>
          <a:ln w="19050">
            <a:solidFill>
              <a:schemeClr val="bg2">
                <a:lumMod val="7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2" name="Image 71">
            <a:extLst>
              <a:ext uri="{FF2B5EF4-FFF2-40B4-BE49-F238E27FC236}">
                <a16:creationId xmlns:a16="http://schemas.microsoft.com/office/drawing/2014/main" id="{D5C060E3-3422-4853-A69E-11BAE1D9929A}"/>
              </a:ext>
            </a:extLst>
          </p:cNvPr>
          <p:cNvPicPr>
            <a:picLocks noChangeAspect="1"/>
          </p:cNvPicPr>
          <p:nvPr/>
        </p:nvPicPr>
        <p:blipFill>
          <a:blip r:embed="rId12"/>
          <a:stretch>
            <a:fillRect/>
          </a:stretch>
        </p:blipFill>
        <p:spPr>
          <a:xfrm>
            <a:off x="9621639" y="4788211"/>
            <a:ext cx="603192" cy="603192"/>
          </a:xfrm>
          <a:prstGeom prst="rect">
            <a:avLst/>
          </a:prstGeom>
        </p:spPr>
      </p:pic>
      <p:sp>
        <p:nvSpPr>
          <p:cNvPr id="73" name="ZoneTexte 72">
            <a:extLst>
              <a:ext uri="{FF2B5EF4-FFF2-40B4-BE49-F238E27FC236}">
                <a16:creationId xmlns:a16="http://schemas.microsoft.com/office/drawing/2014/main" id="{DF563BA2-D1A2-472C-895F-1866B6E5E5AB}"/>
              </a:ext>
            </a:extLst>
          </p:cNvPr>
          <p:cNvSpPr txBox="1"/>
          <p:nvPr/>
        </p:nvSpPr>
        <p:spPr>
          <a:xfrm>
            <a:off x="9380042" y="5419381"/>
            <a:ext cx="1086388" cy="369332"/>
          </a:xfrm>
          <a:prstGeom prst="rect">
            <a:avLst/>
          </a:prstGeom>
          <a:noFill/>
        </p:spPr>
        <p:txBody>
          <a:bodyPr wrap="none" lIns="0" tIns="0" rIns="0" bIns="0" rtlCol="0">
            <a:spAutoFit/>
          </a:bodyPr>
          <a:lstStyle/>
          <a:p>
            <a:pPr algn="ctr"/>
            <a:r>
              <a:rPr lang="fr-FR" sz="1200" dirty="0"/>
              <a:t>Azure Container</a:t>
            </a:r>
          </a:p>
          <a:p>
            <a:pPr algn="ctr"/>
            <a:r>
              <a:rPr lang="fr-FR" sz="1200" dirty="0" err="1"/>
              <a:t>Registry</a:t>
            </a:r>
            <a:endParaRPr lang="fr-FR" sz="1200" dirty="0"/>
          </a:p>
        </p:txBody>
      </p:sp>
      <p:pic>
        <p:nvPicPr>
          <p:cNvPr id="74" name="Image 73">
            <a:extLst>
              <a:ext uri="{FF2B5EF4-FFF2-40B4-BE49-F238E27FC236}">
                <a16:creationId xmlns:a16="http://schemas.microsoft.com/office/drawing/2014/main" id="{0E26290D-F137-44DD-A5C4-19639FA134E9}"/>
              </a:ext>
            </a:extLst>
          </p:cNvPr>
          <p:cNvPicPr>
            <a:picLocks noChangeAspect="1"/>
          </p:cNvPicPr>
          <p:nvPr/>
        </p:nvPicPr>
        <p:blipFill>
          <a:blip r:embed="rId13"/>
          <a:stretch>
            <a:fillRect/>
          </a:stretch>
        </p:blipFill>
        <p:spPr>
          <a:xfrm>
            <a:off x="7001100" y="5063474"/>
            <a:ext cx="272307" cy="320361"/>
          </a:xfrm>
          <a:prstGeom prst="rect">
            <a:avLst/>
          </a:prstGeom>
        </p:spPr>
      </p:pic>
      <p:pic>
        <p:nvPicPr>
          <p:cNvPr id="76" name="Image 75">
            <a:extLst>
              <a:ext uri="{FF2B5EF4-FFF2-40B4-BE49-F238E27FC236}">
                <a16:creationId xmlns:a16="http://schemas.microsoft.com/office/drawing/2014/main" id="{E32040D2-D68F-4188-9D02-EA1E144F09A2}"/>
              </a:ext>
            </a:extLst>
          </p:cNvPr>
          <p:cNvPicPr>
            <a:picLocks noChangeAspect="1"/>
          </p:cNvPicPr>
          <p:nvPr/>
        </p:nvPicPr>
        <p:blipFill>
          <a:blip r:embed="rId13"/>
          <a:stretch>
            <a:fillRect/>
          </a:stretch>
        </p:blipFill>
        <p:spPr>
          <a:xfrm>
            <a:off x="8589574" y="5066983"/>
            <a:ext cx="272307" cy="320361"/>
          </a:xfrm>
          <a:prstGeom prst="rect">
            <a:avLst/>
          </a:prstGeom>
        </p:spPr>
      </p:pic>
      <p:cxnSp>
        <p:nvCxnSpPr>
          <p:cNvPr id="79" name="Connecteur : en angle 78">
            <a:extLst>
              <a:ext uri="{FF2B5EF4-FFF2-40B4-BE49-F238E27FC236}">
                <a16:creationId xmlns:a16="http://schemas.microsoft.com/office/drawing/2014/main" id="{24A6EEDA-1838-4D8C-B2B6-511C5E96F3BB}"/>
              </a:ext>
            </a:extLst>
          </p:cNvPr>
          <p:cNvCxnSpPr>
            <a:cxnSpLocks/>
            <a:endCxn id="72" idx="0"/>
          </p:cNvCxnSpPr>
          <p:nvPr/>
        </p:nvCxnSpPr>
        <p:spPr>
          <a:xfrm rot="16200000" flipH="1">
            <a:off x="8056810" y="2921786"/>
            <a:ext cx="2130782" cy="1602068"/>
          </a:xfrm>
          <a:prstGeom prst="bentConnector3">
            <a:avLst>
              <a:gd name="adj1" fmla="val 16053"/>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4" name="Image 93">
            <a:extLst>
              <a:ext uri="{FF2B5EF4-FFF2-40B4-BE49-F238E27FC236}">
                <a16:creationId xmlns:a16="http://schemas.microsoft.com/office/drawing/2014/main" id="{C8FAEB65-0D20-463F-B03D-2264D4B37E0C}"/>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9621639" y="1624402"/>
            <a:ext cx="603192" cy="603192"/>
          </a:xfrm>
          <a:prstGeom prst="rect">
            <a:avLst/>
          </a:prstGeom>
        </p:spPr>
      </p:pic>
      <p:sp>
        <p:nvSpPr>
          <p:cNvPr id="95" name="ZoneTexte 94">
            <a:extLst>
              <a:ext uri="{FF2B5EF4-FFF2-40B4-BE49-F238E27FC236}">
                <a16:creationId xmlns:a16="http://schemas.microsoft.com/office/drawing/2014/main" id="{D61D6C52-59BB-4A37-9D73-91F38C97D6BC}"/>
              </a:ext>
            </a:extLst>
          </p:cNvPr>
          <p:cNvSpPr txBox="1"/>
          <p:nvPr/>
        </p:nvSpPr>
        <p:spPr>
          <a:xfrm>
            <a:off x="9522419" y="2202334"/>
            <a:ext cx="801631" cy="184666"/>
          </a:xfrm>
          <a:prstGeom prst="rect">
            <a:avLst/>
          </a:prstGeom>
          <a:noFill/>
        </p:spPr>
        <p:txBody>
          <a:bodyPr wrap="none" lIns="0" tIns="0" rIns="0" bIns="0" rtlCol="0">
            <a:spAutoFit/>
          </a:bodyPr>
          <a:lstStyle/>
          <a:p>
            <a:pPr algn="ctr"/>
            <a:r>
              <a:rPr lang="fr-FR" sz="1200" dirty="0"/>
              <a:t>Docker Hub</a:t>
            </a:r>
          </a:p>
        </p:txBody>
      </p:sp>
      <p:cxnSp>
        <p:nvCxnSpPr>
          <p:cNvPr id="99" name="Connecteur : en angle 98">
            <a:extLst>
              <a:ext uri="{FF2B5EF4-FFF2-40B4-BE49-F238E27FC236}">
                <a16:creationId xmlns:a16="http://schemas.microsoft.com/office/drawing/2014/main" id="{CB4B6276-0602-4857-AFB2-C842F195B4FC}"/>
              </a:ext>
            </a:extLst>
          </p:cNvPr>
          <p:cNvCxnSpPr>
            <a:stCxn id="94" idx="1"/>
            <a:endCxn id="33" idx="0"/>
          </p:cNvCxnSpPr>
          <p:nvPr/>
        </p:nvCxnSpPr>
        <p:spPr>
          <a:xfrm rot="10800000">
            <a:off x="6740655" y="1607276"/>
            <a:ext cx="2880984" cy="318723"/>
          </a:xfrm>
          <a:prstGeom prst="bentConnector4">
            <a:avLst>
              <a:gd name="adj1" fmla="val 6243"/>
              <a:gd name="adj2" fmla="val 203125"/>
            </a:avLst>
          </a:prstGeom>
          <a:ln w="19050">
            <a:solidFill>
              <a:schemeClr val="bg2">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DAA9DB07-8D59-4E1C-8282-4C31081AAA80}"/>
              </a:ext>
            </a:extLst>
          </p:cNvPr>
          <p:cNvSpPr/>
          <p:nvPr/>
        </p:nvSpPr>
        <p:spPr bwMode="auto">
          <a:xfrm>
            <a:off x="9246297" y="1463272"/>
            <a:ext cx="1374883" cy="1382061"/>
          </a:xfrm>
          <a:prstGeom prst="rect">
            <a:avLst/>
          </a:prstGeom>
          <a:noFill/>
          <a:ln w="12700">
            <a:solidFill>
              <a:schemeClr val="tx1">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Image 102">
            <a:extLst>
              <a:ext uri="{FF2B5EF4-FFF2-40B4-BE49-F238E27FC236}">
                <a16:creationId xmlns:a16="http://schemas.microsoft.com/office/drawing/2014/main" id="{9C0AE036-5279-47F2-A433-68DE363CAA7F}"/>
              </a:ext>
            </a:extLst>
          </p:cNvPr>
          <p:cNvPicPr>
            <a:picLocks noChangeAspect="1"/>
          </p:cNvPicPr>
          <p:nvPr/>
        </p:nvPicPr>
        <p:blipFill>
          <a:blip r:embed="rId8"/>
          <a:stretch>
            <a:fillRect/>
          </a:stretch>
        </p:blipFill>
        <p:spPr>
          <a:xfrm>
            <a:off x="10364174" y="2600661"/>
            <a:ext cx="396969" cy="396969"/>
          </a:xfrm>
          <a:prstGeom prst="rect">
            <a:avLst/>
          </a:prstGeom>
        </p:spPr>
      </p:pic>
      <p:pic>
        <p:nvPicPr>
          <p:cNvPr id="109" name="Image 108">
            <a:extLst>
              <a:ext uri="{FF2B5EF4-FFF2-40B4-BE49-F238E27FC236}">
                <a16:creationId xmlns:a16="http://schemas.microsoft.com/office/drawing/2014/main" id="{E1081F9E-8499-40B4-9835-1261FA3CBF58}"/>
              </a:ext>
            </a:extLst>
          </p:cNvPr>
          <p:cNvPicPr>
            <a:picLocks noChangeAspect="1"/>
          </p:cNvPicPr>
          <p:nvPr/>
        </p:nvPicPr>
        <p:blipFill>
          <a:blip r:embed="rId15"/>
          <a:stretch>
            <a:fillRect/>
          </a:stretch>
        </p:blipFill>
        <p:spPr>
          <a:xfrm>
            <a:off x="4877231" y="1610618"/>
            <a:ext cx="584584" cy="584584"/>
          </a:xfrm>
          <a:prstGeom prst="rect">
            <a:avLst/>
          </a:prstGeom>
        </p:spPr>
      </p:pic>
      <p:sp>
        <p:nvSpPr>
          <p:cNvPr id="4" name="Espace réservé du numéro de diapositive 3">
            <a:extLst>
              <a:ext uri="{FF2B5EF4-FFF2-40B4-BE49-F238E27FC236}">
                <a16:creationId xmlns:a16="http://schemas.microsoft.com/office/drawing/2014/main" id="{FA2F2DD7-0374-4199-A2FA-CD7D435E8490}"/>
              </a:ext>
            </a:extLst>
          </p:cNvPr>
          <p:cNvSpPr>
            <a:spLocks noGrp="1"/>
          </p:cNvSpPr>
          <p:nvPr>
            <p:ph type="sldNum" sz="quarter" idx="12"/>
          </p:nvPr>
        </p:nvSpPr>
        <p:spPr/>
        <p:txBody>
          <a:bodyPr/>
          <a:lstStyle/>
          <a:p>
            <a:fld id="{E349EFCA-1D56-47B0-9E12-90EC9BA2FE55}" type="slidenum">
              <a:rPr lang="fr-FR" smtClean="0"/>
              <a:pPr/>
              <a:t>13</a:t>
            </a:fld>
            <a:endParaRPr lang="fr-FR" dirty="0"/>
          </a:p>
        </p:txBody>
      </p:sp>
      <p:sp>
        <p:nvSpPr>
          <p:cNvPr id="83" name="Rectangle 82">
            <a:hlinkClick r:id="rId16" action="ppaction://hlinksldjump"/>
            <a:extLst>
              <a:ext uri="{FF2B5EF4-FFF2-40B4-BE49-F238E27FC236}">
                <a16:creationId xmlns:a16="http://schemas.microsoft.com/office/drawing/2014/main" id="{601FEB85-26C3-420B-9A8A-FE9D409DC69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84" name="Rectangle 83">
            <a:hlinkClick r:id="rId17" action="ppaction://hlinksldjump"/>
            <a:extLst>
              <a:ext uri="{FF2B5EF4-FFF2-40B4-BE49-F238E27FC236}">
                <a16:creationId xmlns:a16="http://schemas.microsoft.com/office/drawing/2014/main" id="{A18BAA20-63A9-4080-A7E1-5C091311EB07}"/>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85" name="Rectangle 84">
            <a:hlinkClick r:id="rId18" action="ppaction://hlinksldjump"/>
            <a:extLst>
              <a:ext uri="{FF2B5EF4-FFF2-40B4-BE49-F238E27FC236}">
                <a16:creationId xmlns:a16="http://schemas.microsoft.com/office/drawing/2014/main" id="{4B1569BA-AD61-4FA6-BDCA-99914AF769DA}"/>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86" name="Rectangle 85">
            <a:hlinkClick r:id="rId19" action="ppaction://hlinksldjump"/>
            <a:extLst>
              <a:ext uri="{FF2B5EF4-FFF2-40B4-BE49-F238E27FC236}">
                <a16:creationId xmlns:a16="http://schemas.microsoft.com/office/drawing/2014/main" id="{11F4FD6F-D0AF-401C-BB71-DD2334EEFC93}"/>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87" name="Rectangle 86">
            <a:hlinkClick r:id="rId20" action="ppaction://hlinksldjump"/>
            <a:extLst>
              <a:ext uri="{FF2B5EF4-FFF2-40B4-BE49-F238E27FC236}">
                <a16:creationId xmlns:a16="http://schemas.microsoft.com/office/drawing/2014/main" id="{C17D56CE-C2D3-4212-9C3A-38B7BF87319B}"/>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88" name="Rectangle 87">
            <a:hlinkClick r:id="rId21" action="ppaction://hlinksldjump"/>
            <a:extLst>
              <a:ext uri="{FF2B5EF4-FFF2-40B4-BE49-F238E27FC236}">
                <a16:creationId xmlns:a16="http://schemas.microsoft.com/office/drawing/2014/main" id="{090113CA-C47D-45EC-BF39-DA4A7627B59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89" name="Rectangle 88">
            <a:hlinkClick r:id="rId22" action="ppaction://hlinksldjump"/>
            <a:extLst>
              <a:ext uri="{FF2B5EF4-FFF2-40B4-BE49-F238E27FC236}">
                <a16:creationId xmlns:a16="http://schemas.microsoft.com/office/drawing/2014/main" id="{0BAD7894-73E1-4211-88C0-6B97BCE77B3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0" name="Rectangle 89">
            <a:hlinkClick r:id="rId23" action="ppaction://hlinksldjump"/>
            <a:extLst>
              <a:ext uri="{FF2B5EF4-FFF2-40B4-BE49-F238E27FC236}">
                <a16:creationId xmlns:a16="http://schemas.microsoft.com/office/drawing/2014/main" id="{01DBFD0E-1121-42B9-81B9-AF858D00F43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1" name="Rectangle 90">
            <a:hlinkClick r:id="rId24" action="ppaction://hlinksldjump"/>
            <a:extLst>
              <a:ext uri="{FF2B5EF4-FFF2-40B4-BE49-F238E27FC236}">
                <a16:creationId xmlns:a16="http://schemas.microsoft.com/office/drawing/2014/main" id="{F8102A91-61E6-4A14-937D-610C3E80B4D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2" name="Rectangle 91">
            <a:hlinkClick r:id="rId25" action="ppaction://hlinksldjump"/>
            <a:extLst>
              <a:ext uri="{FF2B5EF4-FFF2-40B4-BE49-F238E27FC236}">
                <a16:creationId xmlns:a16="http://schemas.microsoft.com/office/drawing/2014/main" id="{577A0A12-3616-4F38-AAA0-62A963F0BEC7}"/>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47541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Architecture de l’Agent de test d’Accessibilité</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541687"/>
          </a:xfrm>
        </p:spPr>
        <p:txBody>
          <a:bodyPr/>
          <a:lstStyle/>
          <a:p>
            <a:r>
              <a:rPr lang="fr-FR" sz="1600" dirty="0"/>
              <a:t>Options : Pa11y, a11y-ci (Radio France), </a:t>
            </a:r>
            <a:r>
              <a:rPr lang="fr-FR" sz="1600" dirty="0" err="1"/>
              <a:t>achecker</a:t>
            </a:r>
            <a:r>
              <a:rPr lang="fr-FR" sz="1600" dirty="0"/>
              <a:t>, axe, AATT (PayPal / axe), Tenon.io (payant), </a:t>
            </a:r>
            <a:r>
              <a:rPr lang="fr-FR" sz="1600" dirty="0">
                <a:solidFill>
                  <a:schemeClr val="tx1"/>
                </a:solidFill>
                <a:ea typeface="Segoe UI" pitchFamily="34" charset="0"/>
                <a:cs typeface="Segoe UI" pitchFamily="34" charset="0"/>
              </a:rPr>
              <a:t>HTML </a:t>
            </a:r>
            <a:r>
              <a:rPr lang="fr-FR" sz="1600" dirty="0" err="1">
                <a:solidFill>
                  <a:schemeClr val="tx1"/>
                </a:solidFill>
                <a:ea typeface="Segoe UI" pitchFamily="34" charset="0"/>
                <a:cs typeface="Segoe UI" pitchFamily="34" charset="0"/>
              </a:rPr>
              <a:t>CodeSniffer</a:t>
            </a:r>
            <a:endParaRPr lang="fr-FR" sz="1600" dirty="0"/>
          </a:p>
          <a:p>
            <a:r>
              <a:rPr lang="fr-FR" sz="1600" dirty="0"/>
              <a:t>Choix : </a:t>
            </a:r>
            <a:r>
              <a:rPr lang="fr-FR" sz="1600" b="1" dirty="0"/>
              <a:t>Axe de </a:t>
            </a:r>
            <a:r>
              <a:rPr lang="fr-FR" sz="1600" b="1" dirty="0" err="1"/>
              <a:t>Deque</a:t>
            </a:r>
            <a:r>
              <a:rPr lang="fr-FR" sz="1600" b="1" dirty="0"/>
              <a:t> </a:t>
            </a:r>
            <a:r>
              <a:rPr lang="fr-FR" sz="1600" b="1" dirty="0" err="1"/>
              <a:t>University</a:t>
            </a:r>
            <a:r>
              <a:rPr lang="fr-FR" sz="1600" b="1" dirty="0"/>
              <a:t> </a:t>
            </a:r>
            <a:r>
              <a:rPr lang="fr-FR" sz="1600" dirty="0"/>
              <a:t>car Open Source, pas de faux positif, documenté, maintenu</a:t>
            </a:r>
          </a:p>
        </p:txBody>
      </p:sp>
      <p:sp>
        <p:nvSpPr>
          <p:cNvPr id="4" name="Espace réservé du numéro de diapositive 3">
            <a:extLst>
              <a:ext uri="{FF2B5EF4-FFF2-40B4-BE49-F238E27FC236}">
                <a16:creationId xmlns:a16="http://schemas.microsoft.com/office/drawing/2014/main" id="{FA2F2DD7-0374-4199-A2FA-CD7D435E8490}"/>
              </a:ext>
            </a:extLst>
          </p:cNvPr>
          <p:cNvSpPr>
            <a:spLocks noGrp="1"/>
          </p:cNvSpPr>
          <p:nvPr>
            <p:ph type="sldNum" sz="quarter" idx="12"/>
          </p:nvPr>
        </p:nvSpPr>
        <p:spPr>
          <a:xfrm>
            <a:off x="9367639" y="6420145"/>
            <a:ext cx="2743200" cy="365125"/>
          </a:xfrm>
        </p:spPr>
        <p:txBody>
          <a:bodyPr/>
          <a:lstStyle/>
          <a:p>
            <a:fld id="{E349EFCA-1D56-47B0-9E12-90EC9BA2FE55}" type="slidenum">
              <a:rPr lang="fr-FR" smtClean="0"/>
              <a:pPr/>
              <a:t>14</a:t>
            </a:fld>
            <a:endParaRPr lang="fr-FR" dirty="0"/>
          </a:p>
        </p:txBody>
      </p:sp>
      <p:sp>
        <p:nvSpPr>
          <p:cNvPr id="83" name="Rectangle 82">
            <a:hlinkClick r:id="rId3" action="ppaction://hlinksldjump"/>
            <a:extLst>
              <a:ext uri="{FF2B5EF4-FFF2-40B4-BE49-F238E27FC236}">
                <a16:creationId xmlns:a16="http://schemas.microsoft.com/office/drawing/2014/main" id="{601FEB85-26C3-420B-9A8A-FE9D409DC69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84" name="Rectangle 83">
            <a:hlinkClick r:id="rId4" action="ppaction://hlinksldjump"/>
            <a:extLst>
              <a:ext uri="{FF2B5EF4-FFF2-40B4-BE49-F238E27FC236}">
                <a16:creationId xmlns:a16="http://schemas.microsoft.com/office/drawing/2014/main" id="{A18BAA20-63A9-4080-A7E1-5C091311EB07}"/>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85" name="Rectangle 84">
            <a:hlinkClick r:id="rId5" action="ppaction://hlinksldjump"/>
            <a:extLst>
              <a:ext uri="{FF2B5EF4-FFF2-40B4-BE49-F238E27FC236}">
                <a16:creationId xmlns:a16="http://schemas.microsoft.com/office/drawing/2014/main" id="{4B1569BA-AD61-4FA6-BDCA-99914AF769DA}"/>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86" name="Rectangle 85">
            <a:hlinkClick r:id="rId6" action="ppaction://hlinksldjump"/>
            <a:extLst>
              <a:ext uri="{FF2B5EF4-FFF2-40B4-BE49-F238E27FC236}">
                <a16:creationId xmlns:a16="http://schemas.microsoft.com/office/drawing/2014/main" id="{11F4FD6F-D0AF-401C-BB71-DD2334EEFC93}"/>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87" name="Rectangle 86">
            <a:hlinkClick r:id="rId7" action="ppaction://hlinksldjump"/>
            <a:extLst>
              <a:ext uri="{FF2B5EF4-FFF2-40B4-BE49-F238E27FC236}">
                <a16:creationId xmlns:a16="http://schemas.microsoft.com/office/drawing/2014/main" id="{C17D56CE-C2D3-4212-9C3A-38B7BF87319B}"/>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88" name="Rectangle 87">
            <a:hlinkClick r:id="rId8" action="ppaction://hlinksldjump"/>
            <a:extLst>
              <a:ext uri="{FF2B5EF4-FFF2-40B4-BE49-F238E27FC236}">
                <a16:creationId xmlns:a16="http://schemas.microsoft.com/office/drawing/2014/main" id="{090113CA-C47D-45EC-BF39-DA4A7627B59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89" name="Rectangle 88">
            <a:hlinkClick r:id="rId9" action="ppaction://hlinksldjump"/>
            <a:extLst>
              <a:ext uri="{FF2B5EF4-FFF2-40B4-BE49-F238E27FC236}">
                <a16:creationId xmlns:a16="http://schemas.microsoft.com/office/drawing/2014/main" id="{0BAD7894-73E1-4211-88C0-6B97BCE77B3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0" name="Rectangle 89">
            <a:hlinkClick r:id="rId10" action="ppaction://hlinksldjump"/>
            <a:extLst>
              <a:ext uri="{FF2B5EF4-FFF2-40B4-BE49-F238E27FC236}">
                <a16:creationId xmlns:a16="http://schemas.microsoft.com/office/drawing/2014/main" id="{01DBFD0E-1121-42B9-81B9-AF858D00F43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1" name="Rectangle 90">
            <a:hlinkClick r:id="rId11" action="ppaction://hlinksldjump"/>
            <a:extLst>
              <a:ext uri="{FF2B5EF4-FFF2-40B4-BE49-F238E27FC236}">
                <a16:creationId xmlns:a16="http://schemas.microsoft.com/office/drawing/2014/main" id="{F8102A91-61E6-4A14-937D-610C3E80B4D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92" name="Rectangle 91">
            <a:hlinkClick r:id="rId12" action="ppaction://hlinksldjump"/>
            <a:extLst>
              <a:ext uri="{FF2B5EF4-FFF2-40B4-BE49-F238E27FC236}">
                <a16:creationId xmlns:a16="http://schemas.microsoft.com/office/drawing/2014/main" id="{577A0A12-3616-4F38-AAA0-62A963F0BEC7}"/>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pic>
        <p:nvPicPr>
          <p:cNvPr id="75" name="Image 74">
            <a:extLst>
              <a:ext uri="{FF2B5EF4-FFF2-40B4-BE49-F238E27FC236}">
                <a16:creationId xmlns:a16="http://schemas.microsoft.com/office/drawing/2014/main" id="{3CDDC8FC-66B3-4EE7-96D8-EF60F11A0B8C}"/>
              </a:ext>
            </a:extLst>
          </p:cNvPr>
          <p:cNvPicPr>
            <a:picLocks noChangeAspect="1"/>
          </p:cNvPicPr>
          <p:nvPr/>
        </p:nvPicPr>
        <p:blipFill>
          <a:blip r:embed="rId13"/>
          <a:stretch>
            <a:fillRect/>
          </a:stretch>
        </p:blipFill>
        <p:spPr>
          <a:xfrm>
            <a:off x="9378664" y="3427924"/>
            <a:ext cx="783271" cy="705180"/>
          </a:xfrm>
          <a:prstGeom prst="rect">
            <a:avLst/>
          </a:prstGeom>
        </p:spPr>
      </p:pic>
      <p:sp>
        <p:nvSpPr>
          <p:cNvPr id="77" name="ZoneTexte 76">
            <a:extLst>
              <a:ext uri="{FF2B5EF4-FFF2-40B4-BE49-F238E27FC236}">
                <a16:creationId xmlns:a16="http://schemas.microsoft.com/office/drawing/2014/main" id="{3152276C-90FD-46EF-92C5-A526E244EC40}"/>
              </a:ext>
            </a:extLst>
          </p:cNvPr>
          <p:cNvSpPr txBox="1"/>
          <p:nvPr/>
        </p:nvSpPr>
        <p:spPr>
          <a:xfrm>
            <a:off x="9406392" y="4133104"/>
            <a:ext cx="721288" cy="369332"/>
          </a:xfrm>
          <a:prstGeom prst="rect">
            <a:avLst/>
          </a:prstGeom>
          <a:noFill/>
        </p:spPr>
        <p:txBody>
          <a:bodyPr wrap="none" lIns="0" tIns="0" rIns="0" bIns="0" rtlCol="0">
            <a:spAutoFit/>
          </a:bodyPr>
          <a:lstStyle/>
          <a:p>
            <a:pPr algn="ctr"/>
            <a:r>
              <a:rPr lang="fr-FR" sz="1200" dirty="0"/>
              <a:t>API</a:t>
            </a:r>
          </a:p>
          <a:p>
            <a:pPr algn="ctr"/>
            <a:r>
              <a:rPr lang="fr-FR" sz="1200" dirty="0"/>
              <a:t>Axe-</a:t>
            </a:r>
            <a:r>
              <a:rPr lang="fr-FR" sz="1200" dirty="0" err="1"/>
              <a:t>core</a:t>
            </a:r>
            <a:r>
              <a:rPr lang="fr-FR" sz="1200" dirty="0"/>
              <a:t> »</a:t>
            </a:r>
          </a:p>
        </p:txBody>
      </p:sp>
      <p:pic>
        <p:nvPicPr>
          <p:cNvPr id="78" name="Image 77">
            <a:extLst>
              <a:ext uri="{FF2B5EF4-FFF2-40B4-BE49-F238E27FC236}">
                <a16:creationId xmlns:a16="http://schemas.microsoft.com/office/drawing/2014/main" id="{057A1C4A-D3EC-4F1D-A10F-BA2C14CBFF45}"/>
              </a:ext>
            </a:extLst>
          </p:cNvPr>
          <p:cNvPicPr>
            <a:picLocks noChangeAspect="1"/>
          </p:cNvPicPr>
          <p:nvPr/>
        </p:nvPicPr>
        <p:blipFill>
          <a:blip r:embed="rId14"/>
          <a:stretch>
            <a:fillRect/>
          </a:stretch>
        </p:blipFill>
        <p:spPr>
          <a:xfrm>
            <a:off x="10180300" y="5645860"/>
            <a:ext cx="571082" cy="571082"/>
          </a:xfrm>
          <a:prstGeom prst="rect">
            <a:avLst/>
          </a:prstGeom>
        </p:spPr>
      </p:pic>
      <p:sp>
        <p:nvSpPr>
          <p:cNvPr id="80" name="ZoneTexte 79">
            <a:extLst>
              <a:ext uri="{FF2B5EF4-FFF2-40B4-BE49-F238E27FC236}">
                <a16:creationId xmlns:a16="http://schemas.microsoft.com/office/drawing/2014/main" id="{4311629D-7277-44AA-B258-F3E56B061BDB}"/>
              </a:ext>
            </a:extLst>
          </p:cNvPr>
          <p:cNvSpPr txBox="1"/>
          <p:nvPr/>
        </p:nvSpPr>
        <p:spPr>
          <a:xfrm>
            <a:off x="9902140" y="6244276"/>
            <a:ext cx="1182631" cy="369332"/>
          </a:xfrm>
          <a:prstGeom prst="rect">
            <a:avLst/>
          </a:prstGeom>
          <a:noFill/>
        </p:spPr>
        <p:txBody>
          <a:bodyPr wrap="none" lIns="0" tIns="0" rIns="0" bIns="0" rtlCol="0">
            <a:spAutoFit/>
          </a:bodyPr>
          <a:lstStyle/>
          <a:p>
            <a:pPr algn="ctr"/>
            <a:r>
              <a:rPr lang="fr-FR" sz="1200" dirty="0"/>
              <a:t>Machine Virtuelle</a:t>
            </a:r>
          </a:p>
          <a:p>
            <a:pPr algn="ctr"/>
            <a:r>
              <a:rPr lang="fr-FR" sz="1200" dirty="0"/>
              <a:t>Windows Server</a:t>
            </a:r>
          </a:p>
        </p:txBody>
      </p:sp>
      <p:sp>
        <p:nvSpPr>
          <p:cNvPr id="82" name="Rectangle 81">
            <a:extLst>
              <a:ext uri="{FF2B5EF4-FFF2-40B4-BE49-F238E27FC236}">
                <a16:creationId xmlns:a16="http://schemas.microsoft.com/office/drawing/2014/main" id="{1F388763-2913-4C41-8ACC-6D117832DD68}"/>
              </a:ext>
            </a:extLst>
          </p:cNvPr>
          <p:cNvSpPr/>
          <p:nvPr/>
        </p:nvSpPr>
        <p:spPr bwMode="auto">
          <a:xfrm>
            <a:off x="6650955" y="2327114"/>
            <a:ext cx="3824307" cy="3604286"/>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3" name="Image 92">
            <a:extLst>
              <a:ext uri="{FF2B5EF4-FFF2-40B4-BE49-F238E27FC236}">
                <a16:creationId xmlns:a16="http://schemas.microsoft.com/office/drawing/2014/main" id="{9F74C1BA-C628-4043-89EC-940F1E173949}"/>
              </a:ext>
            </a:extLst>
          </p:cNvPr>
          <p:cNvPicPr>
            <a:picLocks noChangeAspect="1"/>
          </p:cNvPicPr>
          <p:nvPr/>
        </p:nvPicPr>
        <p:blipFill>
          <a:blip r:embed="rId15"/>
          <a:stretch>
            <a:fillRect/>
          </a:stretch>
        </p:blipFill>
        <p:spPr>
          <a:xfrm>
            <a:off x="8270854" y="2496205"/>
            <a:ext cx="638872" cy="602480"/>
          </a:xfrm>
          <a:prstGeom prst="rect">
            <a:avLst/>
          </a:prstGeom>
        </p:spPr>
      </p:pic>
      <p:sp>
        <p:nvSpPr>
          <p:cNvPr id="96" name="ZoneTexte 95">
            <a:extLst>
              <a:ext uri="{FF2B5EF4-FFF2-40B4-BE49-F238E27FC236}">
                <a16:creationId xmlns:a16="http://schemas.microsoft.com/office/drawing/2014/main" id="{CE7E1E2F-5EEA-4D01-AFFE-3C1380DB4862}"/>
              </a:ext>
            </a:extLst>
          </p:cNvPr>
          <p:cNvSpPr txBox="1"/>
          <p:nvPr/>
        </p:nvSpPr>
        <p:spPr>
          <a:xfrm>
            <a:off x="8324191" y="3098685"/>
            <a:ext cx="532197" cy="369332"/>
          </a:xfrm>
          <a:prstGeom prst="rect">
            <a:avLst/>
          </a:prstGeom>
          <a:noFill/>
        </p:spPr>
        <p:txBody>
          <a:bodyPr wrap="none" lIns="0" tIns="0" rIns="0" bIns="0" rtlCol="0">
            <a:spAutoFit/>
          </a:bodyPr>
          <a:lstStyle/>
          <a:p>
            <a:pPr algn="ctr"/>
            <a:r>
              <a:rPr lang="fr-FR" sz="1200" dirty="0"/>
              <a:t>Agent</a:t>
            </a:r>
          </a:p>
          <a:p>
            <a:pPr algn="ctr"/>
            <a:r>
              <a:rPr lang="fr-FR" sz="1200" dirty="0"/>
              <a:t>DevOps</a:t>
            </a:r>
          </a:p>
        </p:txBody>
      </p:sp>
      <p:pic>
        <p:nvPicPr>
          <p:cNvPr id="6" name="Image 5">
            <a:extLst>
              <a:ext uri="{FF2B5EF4-FFF2-40B4-BE49-F238E27FC236}">
                <a16:creationId xmlns:a16="http://schemas.microsoft.com/office/drawing/2014/main" id="{175FBA28-0043-49C2-A3B7-71A58DF680F1}"/>
              </a:ext>
            </a:extLst>
          </p:cNvPr>
          <p:cNvPicPr>
            <a:picLocks noChangeAspect="1"/>
          </p:cNvPicPr>
          <p:nvPr/>
        </p:nvPicPr>
        <p:blipFill>
          <a:blip r:embed="rId16"/>
          <a:stretch>
            <a:fillRect/>
          </a:stretch>
        </p:blipFill>
        <p:spPr>
          <a:xfrm>
            <a:off x="9251883" y="5087672"/>
            <a:ext cx="1030306" cy="499811"/>
          </a:xfrm>
          <a:prstGeom prst="rect">
            <a:avLst/>
          </a:prstGeom>
        </p:spPr>
      </p:pic>
      <p:pic>
        <p:nvPicPr>
          <p:cNvPr id="8" name="Image 7">
            <a:extLst>
              <a:ext uri="{FF2B5EF4-FFF2-40B4-BE49-F238E27FC236}">
                <a16:creationId xmlns:a16="http://schemas.microsoft.com/office/drawing/2014/main" id="{9F420328-DCA5-4C96-9B8C-92070920B555}"/>
              </a:ext>
            </a:extLst>
          </p:cNvPr>
          <p:cNvPicPr>
            <a:picLocks noChangeAspect="1"/>
          </p:cNvPicPr>
          <p:nvPr/>
        </p:nvPicPr>
        <p:blipFill>
          <a:blip r:embed="rId17">
            <a:clrChange>
              <a:clrFrom>
                <a:srgbClr val="F7F7F7"/>
              </a:clrFrom>
              <a:clrTo>
                <a:srgbClr val="F7F7F7">
                  <a:alpha val="0"/>
                </a:srgbClr>
              </a:clrTo>
            </a:clrChange>
          </a:blip>
          <a:stretch>
            <a:fillRect/>
          </a:stretch>
        </p:blipFill>
        <p:spPr>
          <a:xfrm>
            <a:off x="7006683" y="3153175"/>
            <a:ext cx="622311" cy="637041"/>
          </a:xfrm>
          <a:prstGeom prst="rect">
            <a:avLst/>
          </a:prstGeom>
        </p:spPr>
      </p:pic>
      <p:sp>
        <p:nvSpPr>
          <p:cNvPr id="97" name="ZoneTexte 96">
            <a:extLst>
              <a:ext uri="{FF2B5EF4-FFF2-40B4-BE49-F238E27FC236}">
                <a16:creationId xmlns:a16="http://schemas.microsoft.com/office/drawing/2014/main" id="{38FC445C-325C-402D-A836-CD3A737DB74F}"/>
              </a:ext>
            </a:extLst>
          </p:cNvPr>
          <p:cNvSpPr txBox="1"/>
          <p:nvPr/>
        </p:nvSpPr>
        <p:spPr>
          <a:xfrm>
            <a:off x="9511357" y="5599343"/>
            <a:ext cx="511358" cy="184666"/>
          </a:xfrm>
          <a:prstGeom prst="rect">
            <a:avLst/>
          </a:prstGeom>
          <a:noFill/>
        </p:spPr>
        <p:txBody>
          <a:bodyPr wrap="none" lIns="0" tIns="0" rIns="0" bIns="0" rtlCol="0">
            <a:spAutoFit/>
          </a:bodyPr>
          <a:lstStyle/>
          <a:p>
            <a:pPr algn="ctr"/>
            <a:r>
              <a:rPr lang="fr-FR" sz="1200" dirty="0" err="1"/>
              <a:t>node-js</a:t>
            </a:r>
            <a:endParaRPr lang="fr-FR" sz="1200" dirty="0"/>
          </a:p>
        </p:txBody>
      </p:sp>
      <p:sp>
        <p:nvSpPr>
          <p:cNvPr id="98" name="ZoneTexte 97">
            <a:extLst>
              <a:ext uri="{FF2B5EF4-FFF2-40B4-BE49-F238E27FC236}">
                <a16:creationId xmlns:a16="http://schemas.microsoft.com/office/drawing/2014/main" id="{C56D65FB-9E6B-492B-B6A3-EEE248CB5A79}"/>
              </a:ext>
            </a:extLst>
          </p:cNvPr>
          <p:cNvSpPr txBox="1"/>
          <p:nvPr/>
        </p:nvSpPr>
        <p:spPr>
          <a:xfrm>
            <a:off x="6959094" y="3790216"/>
            <a:ext cx="848822" cy="184666"/>
          </a:xfrm>
          <a:prstGeom prst="rect">
            <a:avLst/>
          </a:prstGeom>
          <a:noFill/>
        </p:spPr>
        <p:txBody>
          <a:bodyPr wrap="none" lIns="0" tIns="0" rIns="0" bIns="0" rtlCol="0">
            <a:spAutoFit/>
          </a:bodyPr>
          <a:lstStyle/>
          <a:p>
            <a:pPr algn="ctr"/>
            <a:r>
              <a:rPr lang="fr-FR" sz="1200" dirty="0"/>
              <a:t>Gecko driver</a:t>
            </a:r>
          </a:p>
        </p:txBody>
      </p:sp>
      <p:pic>
        <p:nvPicPr>
          <p:cNvPr id="1026" name="Picture 2" descr="Résultat de recherche d'images pour &quot;Firefox&quot;">
            <a:extLst>
              <a:ext uri="{FF2B5EF4-FFF2-40B4-BE49-F238E27FC236}">
                <a16:creationId xmlns:a16="http://schemas.microsoft.com/office/drawing/2014/main" id="{480B609F-C440-4BE1-9E7E-F6C786B1B4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17925" y="4580101"/>
            <a:ext cx="675917" cy="675917"/>
          </a:xfrm>
          <a:prstGeom prst="rect">
            <a:avLst/>
          </a:prstGeom>
          <a:noFill/>
          <a:extLst>
            <a:ext uri="{909E8E84-426E-40DD-AFC4-6F175D3DCCD1}">
              <a14:hiddenFill xmlns:a14="http://schemas.microsoft.com/office/drawing/2010/main">
                <a:solidFill>
                  <a:srgbClr val="FFFFFF"/>
                </a:solidFill>
              </a14:hiddenFill>
            </a:ext>
          </a:extLst>
        </p:spPr>
      </p:pic>
      <p:sp>
        <p:nvSpPr>
          <p:cNvPr id="100" name="ZoneTexte 99">
            <a:extLst>
              <a:ext uri="{FF2B5EF4-FFF2-40B4-BE49-F238E27FC236}">
                <a16:creationId xmlns:a16="http://schemas.microsoft.com/office/drawing/2014/main" id="{0E203E73-0B04-427E-8220-EFBCB1E7BB4C}"/>
              </a:ext>
            </a:extLst>
          </p:cNvPr>
          <p:cNvSpPr txBox="1"/>
          <p:nvPr/>
        </p:nvSpPr>
        <p:spPr>
          <a:xfrm>
            <a:off x="7131013" y="5264258"/>
            <a:ext cx="449740" cy="184666"/>
          </a:xfrm>
          <a:prstGeom prst="rect">
            <a:avLst/>
          </a:prstGeom>
          <a:noFill/>
        </p:spPr>
        <p:txBody>
          <a:bodyPr wrap="none" lIns="0" tIns="0" rIns="0" bIns="0" rtlCol="0">
            <a:spAutoFit/>
          </a:bodyPr>
          <a:lstStyle/>
          <a:p>
            <a:pPr algn="ctr"/>
            <a:r>
              <a:rPr lang="fr-FR" sz="1200" dirty="0"/>
              <a:t>Firefox</a:t>
            </a:r>
          </a:p>
        </p:txBody>
      </p:sp>
      <p:cxnSp>
        <p:nvCxnSpPr>
          <p:cNvPr id="101" name="Connecteur droit avec flèche 100">
            <a:extLst>
              <a:ext uri="{FF2B5EF4-FFF2-40B4-BE49-F238E27FC236}">
                <a16:creationId xmlns:a16="http://schemas.microsoft.com/office/drawing/2014/main" id="{3B4A7E64-C585-4F64-8396-04A3A444D740}"/>
              </a:ext>
            </a:extLst>
          </p:cNvPr>
          <p:cNvCxnSpPr>
            <a:cxnSpLocks/>
            <a:stCxn id="77" idx="2"/>
            <a:endCxn id="6" idx="0"/>
          </p:cNvCxnSpPr>
          <p:nvPr/>
        </p:nvCxnSpPr>
        <p:spPr>
          <a:xfrm>
            <a:off x="9767036" y="4502436"/>
            <a:ext cx="0" cy="585236"/>
          </a:xfrm>
          <a:prstGeom prst="straightConnector1">
            <a:avLst/>
          </a:prstGeom>
          <a:ln w="19050">
            <a:solidFill>
              <a:schemeClr val="bg2">
                <a:lumMod val="7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35133E62-8FCA-40C9-B593-332F65B8AAA3}"/>
              </a:ext>
            </a:extLst>
          </p:cNvPr>
          <p:cNvPicPr>
            <a:picLocks noChangeAspect="1"/>
          </p:cNvPicPr>
          <p:nvPr/>
        </p:nvPicPr>
        <p:blipFill>
          <a:blip r:embed="rId19"/>
          <a:stretch>
            <a:fillRect/>
          </a:stretch>
        </p:blipFill>
        <p:spPr>
          <a:xfrm>
            <a:off x="8344608" y="4622484"/>
            <a:ext cx="517834" cy="602480"/>
          </a:xfrm>
          <a:prstGeom prst="rect">
            <a:avLst/>
          </a:prstGeom>
        </p:spPr>
      </p:pic>
      <p:pic>
        <p:nvPicPr>
          <p:cNvPr id="15" name="Image 14">
            <a:extLst>
              <a:ext uri="{FF2B5EF4-FFF2-40B4-BE49-F238E27FC236}">
                <a16:creationId xmlns:a16="http://schemas.microsoft.com/office/drawing/2014/main" id="{0E2B1CA1-CEF6-4FF0-9EFE-23543D93D805}"/>
              </a:ext>
            </a:extLst>
          </p:cNvPr>
          <p:cNvPicPr>
            <a:picLocks noChangeAspect="1"/>
          </p:cNvPicPr>
          <p:nvPr/>
        </p:nvPicPr>
        <p:blipFill>
          <a:blip r:embed="rId20"/>
          <a:stretch>
            <a:fillRect/>
          </a:stretch>
        </p:blipFill>
        <p:spPr>
          <a:xfrm>
            <a:off x="8230232" y="3872849"/>
            <a:ext cx="602479" cy="602479"/>
          </a:xfrm>
          <a:prstGeom prst="rect">
            <a:avLst/>
          </a:prstGeom>
        </p:spPr>
      </p:pic>
      <p:sp>
        <p:nvSpPr>
          <p:cNvPr id="17" name="Flèche : bas 16">
            <a:extLst>
              <a:ext uri="{FF2B5EF4-FFF2-40B4-BE49-F238E27FC236}">
                <a16:creationId xmlns:a16="http://schemas.microsoft.com/office/drawing/2014/main" id="{E0699032-8625-4D71-A855-8BF17D2C0B4D}"/>
              </a:ext>
            </a:extLst>
          </p:cNvPr>
          <p:cNvSpPr/>
          <p:nvPr/>
        </p:nvSpPr>
        <p:spPr bwMode="auto">
          <a:xfrm rot="3600000">
            <a:off x="7899160" y="2948363"/>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èche : bas 103">
            <a:extLst>
              <a:ext uri="{FF2B5EF4-FFF2-40B4-BE49-F238E27FC236}">
                <a16:creationId xmlns:a16="http://schemas.microsoft.com/office/drawing/2014/main" id="{FDD2F0FC-1D60-4897-A958-DF1536ECCD2A}"/>
              </a:ext>
            </a:extLst>
          </p:cNvPr>
          <p:cNvSpPr/>
          <p:nvPr/>
        </p:nvSpPr>
        <p:spPr bwMode="auto">
          <a:xfrm>
            <a:off x="7269472" y="4047197"/>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Flèche : bas 104">
            <a:extLst>
              <a:ext uri="{FF2B5EF4-FFF2-40B4-BE49-F238E27FC236}">
                <a16:creationId xmlns:a16="http://schemas.microsoft.com/office/drawing/2014/main" id="{1DA38372-2F83-4561-A28A-F1593FC7A79F}"/>
              </a:ext>
            </a:extLst>
          </p:cNvPr>
          <p:cNvSpPr/>
          <p:nvPr/>
        </p:nvSpPr>
        <p:spPr bwMode="auto">
          <a:xfrm rot="13734979">
            <a:off x="7880749" y="4283831"/>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lèche : bas 105">
            <a:extLst>
              <a:ext uri="{FF2B5EF4-FFF2-40B4-BE49-F238E27FC236}">
                <a16:creationId xmlns:a16="http://schemas.microsoft.com/office/drawing/2014/main" id="{F2CC7456-A00F-4DDF-B502-CB94B7631EDF}"/>
              </a:ext>
            </a:extLst>
          </p:cNvPr>
          <p:cNvSpPr/>
          <p:nvPr/>
        </p:nvSpPr>
        <p:spPr bwMode="auto">
          <a:xfrm rot="16039094">
            <a:off x="7933665" y="4683287"/>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lèche : bas 106">
            <a:extLst>
              <a:ext uri="{FF2B5EF4-FFF2-40B4-BE49-F238E27FC236}">
                <a16:creationId xmlns:a16="http://schemas.microsoft.com/office/drawing/2014/main" id="{69953A94-201D-4BE6-97CC-787BBED553D7}"/>
              </a:ext>
            </a:extLst>
          </p:cNvPr>
          <p:cNvSpPr/>
          <p:nvPr/>
        </p:nvSpPr>
        <p:spPr bwMode="auto">
          <a:xfrm rot="15006277">
            <a:off x="9059693" y="3786112"/>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Flèche : bas 107">
            <a:extLst>
              <a:ext uri="{FF2B5EF4-FFF2-40B4-BE49-F238E27FC236}">
                <a16:creationId xmlns:a16="http://schemas.microsoft.com/office/drawing/2014/main" id="{383E0649-0B72-4FAD-9B69-92F50B3F13D6}"/>
              </a:ext>
            </a:extLst>
          </p:cNvPr>
          <p:cNvSpPr/>
          <p:nvPr/>
        </p:nvSpPr>
        <p:spPr bwMode="auto">
          <a:xfrm rot="13469364">
            <a:off x="9040005" y="4317548"/>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Flèche : bas 109">
            <a:extLst>
              <a:ext uri="{FF2B5EF4-FFF2-40B4-BE49-F238E27FC236}">
                <a16:creationId xmlns:a16="http://schemas.microsoft.com/office/drawing/2014/main" id="{370CB4BA-0F36-4A2E-8E6C-780E84984AA2}"/>
              </a:ext>
            </a:extLst>
          </p:cNvPr>
          <p:cNvSpPr/>
          <p:nvPr/>
        </p:nvSpPr>
        <p:spPr bwMode="auto">
          <a:xfrm rot="7676583">
            <a:off x="9186572" y="3018406"/>
            <a:ext cx="171122" cy="47326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Image 18">
            <a:extLst>
              <a:ext uri="{FF2B5EF4-FFF2-40B4-BE49-F238E27FC236}">
                <a16:creationId xmlns:a16="http://schemas.microsoft.com/office/drawing/2014/main" id="{631D745E-C059-4F39-A43B-4ECFB16919EF}"/>
              </a:ext>
            </a:extLst>
          </p:cNvPr>
          <p:cNvPicPr>
            <a:picLocks noChangeAspect="1"/>
          </p:cNvPicPr>
          <p:nvPr/>
        </p:nvPicPr>
        <p:blipFill>
          <a:blip r:embed="rId21"/>
          <a:stretch>
            <a:fillRect/>
          </a:stretch>
        </p:blipFill>
        <p:spPr>
          <a:xfrm>
            <a:off x="6657120" y="1729882"/>
            <a:ext cx="1701842" cy="588440"/>
          </a:xfrm>
          <a:prstGeom prst="rect">
            <a:avLst/>
          </a:prstGeom>
        </p:spPr>
      </p:pic>
      <p:pic>
        <p:nvPicPr>
          <p:cNvPr id="111" name="Image 110">
            <a:extLst>
              <a:ext uri="{FF2B5EF4-FFF2-40B4-BE49-F238E27FC236}">
                <a16:creationId xmlns:a16="http://schemas.microsoft.com/office/drawing/2014/main" id="{877A6DEB-8300-4E8A-B267-B05B15C184B8}"/>
              </a:ext>
            </a:extLst>
          </p:cNvPr>
          <p:cNvPicPr>
            <a:picLocks noChangeAspect="1"/>
          </p:cNvPicPr>
          <p:nvPr/>
        </p:nvPicPr>
        <p:blipFill>
          <a:blip r:embed="rId21"/>
          <a:stretch>
            <a:fillRect/>
          </a:stretch>
        </p:blipFill>
        <p:spPr>
          <a:xfrm flipH="1">
            <a:off x="8763999" y="1734903"/>
            <a:ext cx="1701842" cy="588440"/>
          </a:xfrm>
          <a:prstGeom prst="rect">
            <a:avLst/>
          </a:prstGeom>
        </p:spPr>
      </p:pic>
      <p:sp>
        <p:nvSpPr>
          <p:cNvPr id="112" name="Rectangle 111">
            <a:extLst>
              <a:ext uri="{FF2B5EF4-FFF2-40B4-BE49-F238E27FC236}">
                <a16:creationId xmlns:a16="http://schemas.microsoft.com/office/drawing/2014/main" id="{5CEA6996-C371-480C-9DD4-13BBB05CB165}"/>
              </a:ext>
            </a:extLst>
          </p:cNvPr>
          <p:cNvSpPr/>
          <p:nvPr/>
        </p:nvSpPr>
        <p:spPr bwMode="auto">
          <a:xfrm>
            <a:off x="1982936" y="2335165"/>
            <a:ext cx="4114788"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Alternatives</a:t>
            </a:r>
          </a:p>
        </p:txBody>
      </p:sp>
      <p:sp>
        <p:nvSpPr>
          <p:cNvPr id="113" name="Rectangle 112">
            <a:extLst>
              <a:ext uri="{FF2B5EF4-FFF2-40B4-BE49-F238E27FC236}">
                <a16:creationId xmlns:a16="http://schemas.microsoft.com/office/drawing/2014/main" id="{796FE968-878D-4A0A-BD7D-98C725C4EDB3}"/>
              </a:ext>
            </a:extLst>
          </p:cNvPr>
          <p:cNvSpPr/>
          <p:nvPr/>
        </p:nvSpPr>
        <p:spPr bwMode="auto">
          <a:xfrm>
            <a:off x="1982936" y="2800433"/>
            <a:ext cx="4114788" cy="77020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Pipeline CI/CD</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Jenkins, AWS </a:t>
            </a:r>
            <a:r>
              <a:rPr lang="fr-FR" sz="1600" dirty="0" err="1">
                <a:solidFill>
                  <a:schemeClr val="tx1"/>
                </a:solidFill>
                <a:ea typeface="Segoe UI" pitchFamily="34" charset="0"/>
                <a:cs typeface="Segoe UI" pitchFamily="34" charset="0"/>
              </a:rPr>
              <a:t>CodePipeline</a:t>
            </a:r>
            <a:endParaRPr lang="fr-FR" sz="1600" dirty="0">
              <a:solidFill>
                <a:schemeClr val="tx1"/>
              </a:soli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8B25617B-6D8A-4B27-B0F0-02016800F59E}"/>
              </a:ext>
            </a:extLst>
          </p:cNvPr>
          <p:cNvSpPr/>
          <p:nvPr/>
        </p:nvSpPr>
        <p:spPr bwMode="auto">
          <a:xfrm>
            <a:off x="1985891" y="3691488"/>
            <a:ext cx="4114788" cy="12629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Gecko driver + Firefox</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Chrome </a:t>
            </a:r>
            <a:r>
              <a:rPr lang="fr-FR" sz="1600" dirty="0" err="1">
                <a:solidFill>
                  <a:schemeClr val="tx1"/>
                </a:solidFill>
                <a:ea typeface="Segoe UI" pitchFamily="34" charset="0"/>
                <a:cs typeface="Segoe UI" pitchFamily="34" charset="0"/>
              </a:rPr>
              <a:t>Headless</a:t>
            </a:r>
            <a:endParaRPr lang="fr-FR" sz="1600" dirty="0">
              <a:solidFill>
                <a:schemeClr val="tx1"/>
              </a:solidFill>
              <a:ea typeface="Segoe UI" pitchFamily="34" charset="0"/>
              <a:cs typeface="Segoe UI" pitchFamily="34" charset="0"/>
            </a:endParaRP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HTML </a:t>
            </a:r>
            <a:r>
              <a:rPr lang="fr-FR" sz="1600" dirty="0" err="1">
                <a:solidFill>
                  <a:schemeClr val="tx1"/>
                </a:solidFill>
                <a:ea typeface="Segoe UI" pitchFamily="34" charset="0"/>
                <a:cs typeface="Segoe UI" pitchFamily="34" charset="0"/>
              </a:rPr>
              <a:t>CodeSniffer</a:t>
            </a:r>
            <a:endParaRPr lang="fr-FR" sz="1600" dirty="0">
              <a:solidFill>
                <a:schemeClr val="tx1"/>
              </a:solidFill>
              <a:ea typeface="Segoe UI" pitchFamily="34" charset="0"/>
              <a:cs typeface="Segoe UI" pitchFamily="34" charset="0"/>
            </a:endParaRPr>
          </a:p>
          <a:p>
            <a:pPr marL="742933" lvl="1" indent="-285750" defTabSz="932472" fontAlgn="base">
              <a:spcBef>
                <a:spcPct val="0"/>
              </a:spcBef>
              <a:spcAft>
                <a:spcPct val="0"/>
              </a:spcAft>
              <a:buFont typeface="Arial" panose="020B0604020202020204" pitchFamily="34" charset="0"/>
              <a:buChar char="•"/>
            </a:pPr>
            <a:r>
              <a:rPr lang="fr-FR" sz="1600" dirty="0" err="1">
                <a:solidFill>
                  <a:schemeClr val="tx1"/>
                </a:solidFill>
                <a:ea typeface="Segoe UI" pitchFamily="34" charset="0"/>
                <a:cs typeface="Segoe UI" pitchFamily="34" charset="0"/>
              </a:rPr>
              <a:t>node-js</a:t>
            </a:r>
            <a:r>
              <a:rPr lang="fr-FR" sz="1600" dirty="0">
                <a:solidFill>
                  <a:schemeClr val="tx1"/>
                </a:solidFill>
                <a:ea typeface="Segoe UI" pitchFamily="34" charset="0"/>
                <a:cs typeface="Segoe UI" pitchFamily="34" charset="0"/>
              </a:rPr>
              <a:t> + </a:t>
            </a:r>
            <a:r>
              <a:rPr lang="fr-FR" sz="1600" dirty="0" err="1">
                <a:solidFill>
                  <a:schemeClr val="tx1"/>
                </a:solidFill>
                <a:ea typeface="Segoe UI" pitchFamily="34" charset="0"/>
                <a:cs typeface="Segoe UI" pitchFamily="34" charset="0"/>
              </a:rPr>
              <a:t>PhantomJS</a:t>
            </a:r>
            <a:r>
              <a:rPr lang="fr-FR" sz="1600" dirty="0">
                <a:solidFill>
                  <a:schemeClr val="tx1"/>
                </a:solidFill>
                <a:ea typeface="Segoe UI" pitchFamily="34" charset="0"/>
                <a:cs typeface="Segoe UI" pitchFamily="34" charset="0"/>
              </a:rPr>
              <a:t> + </a:t>
            </a:r>
            <a:r>
              <a:rPr lang="fr-FR" sz="1600" dirty="0" err="1">
                <a:solidFill>
                  <a:schemeClr val="tx1"/>
                </a:solidFill>
                <a:ea typeface="Segoe UI" pitchFamily="34" charset="0"/>
                <a:cs typeface="Segoe UI" pitchFamily="34" charset="0"/>
              </a:rPr>
              <a:t>modifs</a:t>
            </a:r>
            <a:endParaRPr lang="fr-FR" sz="1600" dirty="0">
              <a:solidFill>
                <a:schemeClr val="tx1"/>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B71A7C57-A5B7-4DF8-A4FC-CB522D968EDC}"/>
              </a:ext>
            </a:extLst>
          </p:cNvPr>
          <p:cNvSpPr/>
          <p:nvPr/>
        </p:nvSpPr>
        <p:spPr bwMode="auto">
          <a:xfrm>
            <a:off x="1982936" y="5087672"/>
            <a:ext cx="4114788" cy="77020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Machine Virtuelle</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Linux</a:t>
            </a:r>
          </a:p>
        </p:txBody>
      </p:sp>
    </p:spTree>
    <p:extLst>
      <p:ext uri="{BB962C8B-B14F-4D97-AF65-F5344CB8AC3E}">
        <p14:creationId xmlns:p14="http://schemas.microsoft.com/office/powerpoint/2010/main" val="10211644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Exemple d’erreurs d’accessibilité</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3 erreurs typiques et leurs corrections respectives</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15</a:t>
            </a:fld>
            <a:endParaRPr lang="fr-FR" dirty="0"/>
          </a:p>
        </p:txBody>
      </p:sp>
      <p:sp>
        <p:nvSpPr>
          <p:cNvPr id="4" name="Rectangle 3">
            <a:extLst>
              <a:ext uri="{FF2B5EF4-FFF2-40B4-BE49-F238E27FC236}">
                <a16:creationId xmlns:a16="http://schemas.microsoft.com/office/drawing/2014/main" id="{2E39684C-AB38-408B-81B6-9C37AE402D56}"/>
              </a:ext>
            </a:extLst>
          </p:cNvPr>
          <p:cNvSpPr/>
          <p:nvPr/>
        </p:nvSpPr>
        <p:spPr>
          <a:xfrm>
            <a:off x="2083558" y="4785046"/>
            <a:ext cx="7974842" cy="1754326"/>
          </a:xfrm>
          <a:prstGeom prst="rect">
            <a:avLst/>
          </a:prstGeom>
        </p:spPr>
        <p:txBody>
          <a:bodyPr wrap="square">
            <a:spAutoFit/>
          </a:bodyPr>
          <a:lstStyle/>
          <a:p>
            <a:endParaRPr lang="fr-FR" sz="1200" dirty="0">
              <a:latin typeface="Consolas" panose="020B0609020204030204" pitchFamily="49" charset="0"/>
            </a:endParaRPr>
          </a:p>
          <a:p>
            <a:r>
              <a:rPr lang="fr-FR" sz="1200" dirty="0">
                <a:latin typeface="Consolas" panose="020B0609020204030204" pitchFamily="49" charset="0"/>
              </a:rPr>
              <a:t>a {</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 couleur rouge clair de démonstration pour les liens */</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a:t>
            </a:r>
            <a:r>
              <a:rPr lang="fr-FR" sz="1200" dirty="0" err="1">
                <a:solidFill>
                  <a:schemeClr val="accent3"/>
                </a:solidFill>
                <a:latin typeface="Consolas" panose="020B0609020204030204" pitchFamily="49" charset="0"/>
              </a:rPr>
              <a:t>color</a:t>
            </a:r>
            <a:r>
              <a:rPr lang="fr-FR" sz="1200" dirty="0">
                <a:solidFill>
                  <a:schemeClr val="accent3"/>
                </a:solidFill>
                <a:latin typeface="Consolas" panose="020B0609020204030204" pitchFamily="49" charset="0"/>
              </a:rPr>
              <a:t>: #ff9e9e;*/</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 couleur verte plus foncée conforme au WCAG 2.0 AA sur un fond blanc */</a:t>
            </a:r>
          </a:p>
          <a:p>
            <a:r>
              <a:rPr lang="fr-FR" sz="1200" dirty="0">
                <a:latin typeface="Consolas" panose="020B0609020204030204" pitchFamily="49" charset="0"/>
              </a:rPr>
              <a:t>    </a:t>
            </a:r>
            <a:r>
              <a:rPr lang="fr-FR" sz="1200" dirty="0" err="1">
                <a:latin typeface="Consolas" panose="020B0609020204030204" pitchFamily="49" charset="0"/>
              </a:rPr>
              <a:t>color</a:t>
            </a:r>
            <a:r>
              <a:rPr lang="fr-FR" sz="1200" dirty="0">
                <a:latin typeface="Consolas" panose="020B0609020204030204" pitchFamily="49" charset="0"/>
              </a:rPr>
              <a:t>: </a:t>
            </a:r>
            <a:r>
              <a:rPr lang="fr-FR" sz="1200" b="1" dirty="0">
                <a:solidFill>
                  <a:schemeClr val="accent1"/>
                </a:solidFill>
                <a:latin typeface="Consolas" panose="020B0609020204030204" pitchFamily="49" charset="0"/>
              </a:rPr>
              <a:t>#155700</a:t>
            </a:r>
            <a:r>
              <a:rPr lang="fr-FR" sz="1200" dirty="0">
                <a:latin typeface="Consolas" panose="020B0609020204030204" pitchFamily="49" charset="0"/>
              </a:rPr>
              <a:t>;</a:t>
            </a:r>
          </a:p>
          <a:p>
            <a:r>
              <a:rPr lang="fr-FR" sz="1200" dirty="0">
                <a:latin typeface="Consolas" panose="020B0609020204030204" pitchFamily="49" charset="0"/>
              </a:rPr>
              <a:t>    </a:t>
            </a:r>
            <a:r>
              <a:rPr lang="fr-FR" sz="1200" dirty="0" err="1">
                <a:latin typeface="Consolas" panose="020B0609020204030204" pitchFamily="49" charset="0"/>
              </a:rPr>
              <a:t>text-decoration</a:t>
            </a:r>
            <a:r>
              <a:rPr lang="fr-FR" sz="1200" dirty="0">
                <a:latin typeface="Consolas" panose="020B0609020204030204" pitchFamily="49" charset="0"/>
              </a:rPr>
              <a:t>: none;</a:t>
            </a:r>
          </a:p>
          <a:p>
            <a:r>
              <a:rPr lang="fr-FR" sz="1200" dirty="0">
                <a:latin typeface="Consolas" panose="020B0609020204030204" pitchFamily="49" charset="0"/>
              </a:rPr>
              <a:t>    background-</a:t>
            </a:r>
            <a:r>
              <a:rPr lang="fr-FR" sz="1200" dirty="0" err="1">
                <a:latin typeface="Consolas" panose="020B0609020204030204" pitchFamily="49" charset="0"/>
              </a:rPr>
              <a:t>color</a:t>
            </a:r>
            <a:r>
              <a:rPr lang="fr-FR" sz="1200" dirty="0">
                <a:latin typeface="Consolas" panose="020B0609020204030204" pitchFamily="49" charset="0"/>
              </a:rPr>
              <a:t>: transparent;</a:t>
            </a:r>
          </a:p>
          <a:p>
            <a:r>
              <a:rPr lang="fr-FR" sz="1200" dirty="0">
                <a:latin typeface="Consolas" panose="020B0609020204030204" pitchFamily="49" charset="0"/>
              </a:rPr>
              <a:t>}</a:t>
            </a:r>
          </a:p>
        </p:txBody>
      </p:sp>
      <p:sp>
        <p:nvSpPr>
          <p:cNvPr id="5" name="Rectangle 4">
            <a:extLst>
              <a:ext uri="{FF2B5EF4-FFF2-40B4-BE49-F238E27FC236}">
                <a16:creationId xmlns:a16="http://schemas.microsoft.com/office/drawing/2014/main" id="{96D88FEC-CC2F-4457-9883-07D48D89D291}"/>
              </a:ext>
            </a:extLst>
          </p:cNvPr>
          <p:cNvSpPr/>
          <p:nvPr/>
        </p:nvSpPr>
        <p:spPr>
          <a:xfrm>
            <a:off x="2083558" y="3100420"/>
            <a:ext cx="9955403" cy="1015663"/>
          </a:xfrm>
          <a:prstGeom prst="rect">
            <a:avLst/>
          </a:prstGeom>
        </p:spPr>
        <p:txBody>
          <a:bodyPr wrap="square">
            <a:spAutoFit/>
          </a:bodyPr>
          <a:lstStyle/>
          <a:p>
            <a:endParaRPr lang="fr-FR" sz="1200" dirty="0">
              <a:latin typeface="Consolas" panose="020B0609020204030204" pitchFamily="49" charset="0"/>
            </a:endParaRPr>
          </a:p>
          <a:p>
            <a:r>
              <a:rPr lang="fr-FR" sz="1200" dirty="0">
                <a:latin typeface="Consolas" panose="020B0609020204030204" pitchFamily="49" charset="0"/>
              </a:rPr>
              <a:t>&lt;a href="https://www.un.org/fr/webaccessibility/logo.shtml"&gt;</a:t>
            </a:r>
          </a:p>
          <a:p>
            <a:r>
              <a:rPr lang="fr-FR" sz="1200" dirty="0">
                <a:latin typeface="Consolas" panose="020B0609020204030204" pitchFamily="49" charset="0"/>
              </a:rPr>
              <a:t>    &lt;</a:t>
            </a:r>
            <a:r>
              <a:rPr lang="fr-FR" sz="1200" dirty="0" err="1">
                <a:latin typeface="Consolas" panose="020B0609020204030204" pitchFamily="49" charset="0"/>
              </a:rPr>
              <a:t>img</a:t>
            </a:r>
            <a:r>
              <a:rPr lang="fr-FR" sz="1200" dirty="0">
                <a:latin typeface="Consolas" panose="020B0609020204030204" pitchFamily="49" charset="0"/>
              </a:rPr>
              <a:t> src="~/images/UN_Logo_Accessibility.jpg" </a:t>
            </a:r>
            <a:r>
              <a:rPr lang="fr-FR" sz="1200" b="1" dirty="0">
                <a:solidFill>
                  <a:schemeClr val="accent1"/>
                </a:solidFill>
                <a:latin typeface="Consolas" panose="020B0609020204030204" pitchFamily="49" charset="0"/>
              </a:rPr>
              <a:t>alt="</a:t>
            </a:r>
            <a:r>
              <a:rPr lang="fr-FR" sz="1200" b="1" dirty="0" err="1">
                <a:solidFill>
                  <a:schemeClr val="accent1"/>
                </a:solidFill>
                <a:latin typeface="Consolas" panose="020B0609020204030204" pitchFamily="49" charset="0"/>
              </a:rPr>
              <a:t>Accessibility</a:t>
            </a:r>
            <a:r>
              <a:rPr lang="fr-FR" sz="1200" b="1" dirty="0">
                <a:solidFill>
                  <a:schemeClr val="accent1"/>
                </a:solidFill>
                <a:latin typeface="Consolas" panose="020B0609020204030204" pitchFamily="49" charset="0"/>
              </a:rPr>
              <a:t> Logo </a:t>
            </a:r>
            <a:r>
              <a:rPr lang="fr-FR" sz="1200" b="1" dirty="0" err="1">
                <a:solidFill>
                  <a:schemeClr val="accent1"/>
                </a:solidFill>
                <a:latin typeface="Consolas" panose="020B0609020204030204" pitchFamily="49" charset="0"/>
              </a:rPr>
              <a:t>created</a:t>
            </a:r>
            <a:r>
              <a:rPr lang="fr-FR" sz="1200" b="1" dirty="0">
                <a:solidFill>
                  <a:schemeClr val="accent1"/>
                </a:solidFill>
                <a:latin typeface="Consolas" panose="020B0609020204030204" pitchFamily="49" charset="0"/>
              </a:rPr>
              <a:t> by United Nations"</a:t>
            </a:r>
            <a:r>
              <a:rPr lang="fr-FR" sz="1200" dirty="0">
                <a:latin typeface="Consolas" panose="020B0609020204030204" pitchFamily="49" charset="0"/>
              </a:rPr>
              <a:t> </a:t>
            </a:r>
            <a:r>
              <a:rPr lang="fr-FR" sz="1200" dirty="0" err="1">
                <a:latin typeface="Consolas" panose="020B0609020204030204" pitchFamily="49" charset="0"/>
              </a:rPr>
              <a:t>width</a:t>
            </a:r>
            <a:r>
              <a:rPr lang="fr-FR" sz="1200" dirty="0">
                <a:latin typeface="Consolas" panose="020B0609020204030204" pitchFamily="49" charset="0"/>
              </a:rPr>
              <a:t>="300" /&gt;</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@*&lt;</a:t>
            </a:r>
            <a:r>
              <a:rPr lang="fr-FR" sz="1200" dirty="0" err="1">
                <a:solidFill>
                  <a:schemeClr val="accent3"/>
                </a:solidFill>
                <a:latin typeface="Consolas" panose="020B0609020204030204" pitchFamily="49" charset="0"/>
              </a:rPr>
              <a:t>img</a:t>
            </a:r>
            <a:r>
              <a:rPr lang="fr-FR" sz="1200" dirty="0">
                <a:solidFill>
                  <a:schemeClr val="accent3"/>
                </a:solidFill>
                <a:latin typeface="Consolas" panose="020B0609020204030204" pitchFamily="49" charset="0"/>
              </a:rPr>
              <a:t> src="~/images/UN_Logo_Accessibility.jpg" </a:t>
            </a:r>
            <a:r>
              <a:rPr lang="fr-FR" sz="1200" dirty="0" err="1">
                <a:solidFill>
                  <a:schemeClr val="accent3"/>
                </a:solidFill>
                <a:latin typeface="Consolas" panose="020B0609020204030204" pitchFamily="49" charset="0"/>
              </a:rPr>
              <a:t>width</a:t>
            </a:r>
            <a:r>
              <a:rPr lang="fr-FR" sz="1200" dirty="0">
                <a:solidFill>
                  <a:schemeClr val="accent3"/>
                </a:solidFill>
                <a:latin typeface="Consolas" panose="020B0609020204030204" pitchFamily="49" charset="0"/>
              </a:rPr>
              <a:t>="300" /&gt;*@</a:t>
            </a:r>
          </a:p>
          <a:p>
            <a:r>
              <a:rPr lang="fr-FR" sz="1200" dirty="0">
                <a:latin typeface="Consolas" panose="020B0609020204030204" pitchFamily="49" charset="0"/>
              </a:rPr>
              <a:t>&lt;/a&gt;</a:t>
            </a:r>
          </a:p>
        </p:txBody>
      </p:sp>
      <p:sp>
        <p:nvSpPr>
          <p:cNvPr id="6" name="Rectangle 5">
            <a:extLst>
              <a:ext uri="{FF2B5EF4-FFF2-40B4-BE49-F238E27FC236}">
                <a16:creationId xmlns:a16="http://schemas.microsoft.com/office/drawing/2014/main" id="{48301F1A-71BA-4968-8582-85B2646E80C7}"/>
              </a:ext>
            </a:extLst>
          </p:cNvPr>
          <p:cNvSpPr/>
          <p:nvPr/>
        </p:nvSpPr>
        <p:spPr>
          <a:xfrm>
            <a:off x="2083558" y="1600461"/>
            <a:ext cx="6096000" cy="830997"/>
          </a:xfrm>
          <a:prstGeom prst="rect">
            <a:avLst/>
          </a:prstGeom>
        </p:spPr>
        <p:txBody>
          <a:bodyPr>
            <a:spAutoFit/>
          </a:bodyPr>
          <a:lstStyle/>
          <a:p>
            <a:endParaRPr lang="fr-FR" sz="1200" dirty="0">
              <a:latin typeface="Consolas" panose="020B0609020204030204" pitchFamily="49" charset="0"/>
            </a:endParaRPr>
          </a:p>
          <a:p>
            <a:r>
              <a:rPr lang="fr-FR" sz="1200" dirty="0">
                <a:latin typeface="Consolas" panose="020B0609020204030204" pitchFamily="49" charset="0"/>
              </a:rPr>
              <a:t>&lt;!DOCTYPE html&gt;</a:t>
            </a:r>
          </a:p>
          <a:p>
            <a:r>
              <a:rPr lang="fr-FR" sz="1200" dirty="0">
                <a:latin typeface="Consolas" panose="020B0609020204030204" pitchFamily="49" charset="0"/>
              </a:rPr>
              <a:t>&lt;html </a:t>
            </a:r>
            <a:r>
              <a:rPr lang="fr-FR" sz="1200" b="1" dirty="0" err="1">
                <a:solidFill>
                  <a:schemeClr val="accent1"/>
                </a:solidFill>
                <a:latin typeface="Consolas" panose="020B0609020204030204" pitchFamily="49" charset="0"/>
              </a:rPr>
              <a:t>lang</a:t>
            </a:r>
            <a:r>
              <a:rPr lang="fr-FR" sz="1200" b="1" dirty="0">
                <a:solidFill>
                  <a:schemeClr val="accent1"/>
                </a:solidFill>
                <a:latin typeface="Consolas" panose="020B0609020204030204" pitchFamily="49" charset="0"/>
              </a:rPr>
              <a:t>="</a:t>
            </a:r>
            <a:r>
              <a:rPr lang="fr-FR" sz="1200" b="1" dirty="0" err="1">
                <a:solidFill>
                  <a:schemeClr val="accent1"/>
                </a:solidFill>
                <a:latin typeface="Consolas" panose="020B0609020204030204" pitchFamily="49" charset="0"/>
              </a:rPr>
              <a:t>fr</a:t>
            </a:r>
            <a:r>
              <a:rPr lang="fr-FR" sz="1200" b="1" dirty="0">
                <a:solidFill>
                  <a:schemeClr val="accent1"/>
                </a:solidFill>
                <a:latin typeface="Consolas" panose="020B0609020204030204" pitchFamily="49" charset="0"/>
              </a:rPr>
              <a:t>"</a:t>
            </a:r>
            <a:r>
              <a:rPr lang="fr-FR" sz="1200" dirty="0">
                <a:latin typeface="Consolas" panose="020B0609020204030204" pitchFamily="49" charset="0"/>
              </a:rPr>
              <a:t>&gt;</a:t>
            </a:r>
          </a:p>
          <a:p>
            <a:r>
              <a:rPr lang="fr-FR" sz="1200" dirty="0">
                <a:solidFill>
                  <a:schemeClr val="accent3"/>
                </a:solidFill>
                <a:latin typeface="Consolas" panose="020B0609020204030204" pitchFamily="49" charset="0"/>
              </a:rPr>
              <a:t>@*&lt;html&gt;*@</a:t>
            </a:r>
          </a:p>
        </p:txBody>
      </p:sp>
      <p:sp>
        <p:nvSpPr>
          <p:cNvPr id="8" name="Rectangle 7">
            <a:extLst>
              <a:ext uri="{FF2B5EF4-FFF2-40B4-BE49-F238E27FC236}">
                <a16:creationId xmlns:a16="http://schemas.microsoft.com/office/drawing/2014/main" id="{FEF3AC86-0207-4C0B-AFD4-60504961B403}"/>
              </a:ext>
            </a:extLst>
          </p:cNvPr>
          <p:cNvSpPr/>
          <p:nvPr/>
        </p:nvSpPr>
        <p:spPr bwMode="auto">
          <a:xfrm>
            <a:off x="1826928" y="1338216"/>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a:solidFill>
                  <a:schemeClr val="tx1"/>
                </a:solidFill>
              </a:rPr>
              <a:t>_</a:t>
            </a:r>
            <a:r>
              <a:rPr lang="fr-FR" sz="1600" b="1" dirty="0" err="1">
                <a:solidFill>
                  <a:schemeClr val="tx1"/>
                </a:solidFill>
              </a:rPr>
              <a:t>Layout.cshtml</a:t>
            </a:r>
            <a:r>
              <a:rPr lang="fr-FR" sz="1600" b="1" dirty="0">
                <a:solidFill>
                  <a:schemeClr val="tx1"/>
                </a:solidFill>
              </a:rPr>
              <a:t> </a:t>
            </a:r>
            <a:r>
              <a:rPr lang="fr-FR" sz="1600" dirty="0">
                <a:solidFill>
                  <a:schemeClr val="tx1"/>
                </a:solidFill>
              </a:rPr>
              <a:t>: l’attribut de langue html</a:t>
            </a:r>
            <a:endParaRPr lang="fr-FR" sz="16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668EE6D-82D1-4333-B125-73566E391AD3}"/>
              </a:ext>
            </a:extLst>
          </p:cNvPr>
          <p:cNvSpPr/>
          <p:nvPr/>
        </p:nvSpPr>
        <p:spPr bwMode="auto">
          <a:xfrm>
            <a:off x="1826927" y="2841112"/>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err="1">
                <a:solidFill>
                  <a:schemeClr val="tx1"/>
                </a:solidFill>
              </a:rPr>
              <a:t>Accessibility.cshtml</a:t>
            </a:r>
            <a:r>
              <a:rPr lang="fr-FR" sz="1600" b="1" dirty="0">
                <a:solidFill>
                  <a:schemeClr val="tx1"/>
                </a:solidFill>
              </a:rPr>
              <a:t> </a:t>
            </a:r>
            <a:r>
              <a:rPr lang="fr-FR" sz="1600" dirty="0">
                <a:solidFill>
                  <a:schemeClr val="tx1"/>
                </a:solidFill>
              </a:rPr>
              <a:t>: Correction du texte alternatif pour l’image</a:t>
            </a:r>
          </a:p>
        </p:txBody>
      </p:sp>
      <p:sp>
        <p:nvSpPr>
          <p:cNvPr id="10" name="Rectangle 9">
            <a:extLst>
              <a:ext uri="{FF2B5EF4-FFF2-40B4-BE49-F238E27FC236}">
                <a16:creationId xmlns:a16="http://schemas.microsoft.com/office/drawing/2014/main" id="{751E0609-151A-4A01-923B-8B285E6C3338}"/>
              </a:ext>
            </a:extLst>
          </p:cNvPr>
          <p:cNvSpPr/>
          <p:nvPr/>
        </p:nvSpPr>
        <p:spPr bwMode="auto">
          <a:xfrm>
            <a:off x="1826928" y="4525738"/>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a:solidFill>
                  <a:schemeClr val="tx1"/>
                </a:solidFill>
              </a:rPr>
              <a:t>site.css </a:t>
            </a:r>
            <a:r>
              <a:rPr lang="fr-FR" sz="1600" dirty="0">
                <a:solidFill>
                  <a:schemeClr val="tx1"/>
                </a:solidFill>
              </a:rPr>
              <a:t>: contraste (en </a:t>
            </a:r>
            <a:r>
              <a:rPr lang="fr-FR" sz="1600" dirty="0" err="1">
                <a:solidFill>
                  <a:schemeClr val="tx1"/>
                </a:solidFill>
              </a:rPr>
              <a:t>override</a:t>
            </a:r>
            <a:r>
              <a:rPr lang="fr-FR" sz="1600" dirty="0">
                <a:solidFill>
                  <a:schemeClr val="tx1"/>
                </a:solidFill>
              </a:rPr>
              <a:t> de Bootstrap.css qui fournit par défaut une couleur trop pâle)</a:t>
            </a:r>
          </a:p>
        </p:txBody>
      </p:sp>
      <p:sp>
        <p:nvSpPr>
          <p:cNvPr id="17" name="Rectangle 16">
            <a:hlinkClick r:id="rId2" action="ppaction://hlinksldjump"/>
            <a:extLst>
              <a:ext uri="{FF2B5EF4-FFF2-40B4-BE49-F238E27FC236}">
                <a16:creationId xmlns:a16="http://schemas.microsoft.com/office/drawing/2014/main" id="{633199D8-50BC-4A40-9F94-E0DFDE9D210E}"/>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8" name="Rectangle 17">
            <a:hlinkClick r:id="rId3" action="ppaction://hlinksldjump"/>
            <a:extLst>
              <a:ext uri="{FF2B5EF4-FFF2-40B4-BE49-F238E27FC236}">
                <a16:creationId xmlns:a16="http://schemas.microsoft.com/office/drawing/2014/main" id="{A73BCBCA-3A12-4590-9710-37F66EB7EF9E}"/>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9" name="Rectangle 18">
            <a:hlinkClick r:id="rId4" action="ppaction://hlinksldjump"/>
            <a:extLst>
              <a:ext uri="{FF2B5EF4-FFF2-40B4-BE49-F238E27FC236}">
                <a16:creationId xmlns:a16="http://schemas.microsoft.com/office/drawing/2014/main" id="{57FB8E05-8381-45E5-BDB6-9616D9E1FE17}"/>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0" name="Rectangle 19">
            <a:hlinkClick r:id="rId5" action="ppaction://hlinksldjump"/>
            <a:extLst>
              <a:ext uri="{FF2B5EF4-FFF2-40B4-BE49-F238E27FC236}">
                <a16:creationId xmlns:a16="http://schemas.microsoft.com/office/drawing/2014/main" id="{ED65DB83-057B-49EE-82D3-E14AA777586E}"/>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1" name="Rectangle 20">
            <a:hlinkClick r:id="rId6" action="ppaction://hlinksldjump"/>
            <a:extLst>
              <a:ext uri="{FF2B5EF4-FFF2-40B4-BE49-F238E27FC236}">
                <a16:creationId xmlns:a16="http://schemas.microsoft.com/office/drawing/2014/main" id="{B39E10F8-A491-4401-9F35-CFEDBB9B77A8}"/>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2" name="Rectangle 21">
            <a:hlinkClick r:id="rId7" action="ppaction://hlinksldjump"/>
            <a:extLst>
              <a:ext uri="{FF2B5EF4-FFF2-40B4-BE49-F238E27FC236}">
                <a16:creationId xmlns:a16="http://schemas.microsoft.com/office/drawing/2014/main" id="{B40A6754-D2A6-4231-BCCC-755AECB7879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3" name="Rectangle 22">
            <a:hlinkClick r:id="rId8" action="ppaction://hlinksldjump"/>
            <a:extLst>
              <a:ext uri="{FF2B5EF4-FFF2-40B4-BE49-F238E27FC236}">
                <a16:creationId xmlns:a16="http://schemas.microsoft.com/office/drawing/2014/main" id="{3C5CA993-7306-46CD-AD52-5CFD6453954E}"/>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9" action="ppaction://hlinksldjump"/>
            <a:extLst>
              <a:ext uri="{FF2B5EF4-FFF2-40B4-BE49-F238E27FC236}">
                <a16:creationId xmlns:a16="http://schemas.microsoft.com/office/drawing/2014/main" id="{B46C2C9C-3E79-48D9-BD00-D97E8F982E6F}"/>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0" action="ppaction://hlinksldjump"/>
            <a:extLst>
              <a:ext uri="{FF2B5EF4-FFF2-40B4-BE49-F238E27FC236}">
                <a16:creationId xmlns:a16="http://schemas.microsoft.com/office/drawing/2014/main" id="{AC601B7C-8737-413B-AF51-50FB8FC4E827}"/>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1" action="ppaction://hlinksldjump"/>
            <a:extLst>
              <a:ext uri="{FF2B5EF4-FFF2-40B4-BE49-F238E27FC236}">
                <a16:creationId xmlns:a16="http://schemas.microsoft.com/office/drawing/2014/main" id="{72A92E2C-A822-4841-A7A3-8F117A58FB03}"/>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749598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1537429"/>
            <a:ext cx="9144000" cy="1994392"/>
          </a:xfrm>
        </p:spPr>
        <p:txBody>
          <a:bodyPr/>
          <a:lstStyle/>
          <a:p>
            <a:r>
              <a:rPr lang="en-US" dirty="0" err="1"/>
              <a:t>Démonstration</a:t>
            </a:r>
            <a:r>
              <a:rPr lang="en-US" dirty="0"/>
              <a:t> de </a:t>
            </a:r>
            <a:r>
              <a:rPr lang="en-US" dirty="0" err="1"/>
              <a:t>l’</a:t>
            </a:r>
            <a:r>
              <a:rPr lang="en-US" dirty="0" err="1">
                <a:solidFill>
                  <a:schemeClr val="accent1"/>
                </a:solidFill>
              </a:rPr>
              <a:t>implementation</a:t>
            </a:r>
            <a:br>
              <a:rPr lang="en-US" dirty="0"/>
            </a:br>
            <a:r>
              <a:rPr lang="en-US" dirty="0"/>
              <a:t>d’un agent </a:t>
            </a:r>
            <a:r>
              <a:rPr lang="en-US" dirty="0" err="1"/>
              <a:t>d’évaluation</a:t>
            </a:r>
            <a:r>
              <a:rPr lang="en-US" dirty="0"/>
              <a:t> de </a:t>
            </a:r>
            <a:r>
              <a:rPr lang="en-US" dirty="0" err="1"/>
              <a:t>l’</a:t>
            </a:r>
            <a:r>
              <a:rPr lang="en-US" dirty="0" err="1">
                <a:solidFill>
                  <a:schemeClr val="accent1"/>
                </a:solidFill>
              </a:rPr>
              <a:t>accessibilité</a:t>
            </a:r>
            <a:br>
              <a:rPr lang="en-US" dirty="0"/>
            </a:br>
            <a:r>
              <a:rPr lang="en-US" dirty="0"/>
              <a:t>dans un </a:t>
            </a:r>
            <a:r>
              <a:rPr lang="en-US" dirty="0">
                <a:solidFill>
                  <a:schemeClr val="accent1"/>
                </a:solidFill>
              </a:rPr>
              <a:t>pipeline</a:t>
            </a:r>
            <a:r>
              <a:rPr lang="en-US" dirty="0"/>
              <a:t> DevOps</a:t>
            </a:r>
            <a:br>
              <a:rPr lang="en-US" dirty="0"/>
            </a:br>
            <a:r>
              <a:rPr lang="en-US" dirty="0"/>
              <a:t>pour </a:t>
            </a:r>
            <a:r>
              <a:rPr lang="en-US" dirty="0" err="1"/>
              <a:t>une</a:t>
            </a:r>
            <a:r>
              <a:rPr lang="en-US" dirty="0"/>
              <a:t> application Web en container</a:t>
            </a:r>
          </a:p>
        </p:txBody>
      </p:sp>
      <p:sp>
        <p:nvSpPr>
          <p:cNvPr id="4" name="Text Placeholder 3"/>
          <p:cNvSpPr>
            <a:spLocks noGrp="1"/>
          </p:cNvSpPr>
          <p:nvPr>
            <p:ph type="body" sz="quarter" idx="12"/>
          </p:nvPr>
        </p:nvSpPr>
        <p:spPr>
          <a:xfrm>
            <a:off x="585216" y="3977319"/>
            <a:ext cx="9144000" cy="1846659"/>
          </a:xfrm>
        </p:spPr>
        <p:txBody>
          <a:bodyPr/>
          <a:lstStyle/>
          <a:p>
            <a:r>
              <a:rPr lang="en-US" dirty="0"/>
              <a:t>Visual Studio</a:t>
            </a:r>
          </a:p>
          <a:p>
            <a:r>
              <a:rPr lang="en-US" dirty="0"/>
              <a:t>GitHub</a:t>
            </a:r>
          </a:p>
          <a:p>
            <a:r>
              <a:rPr lang="en-US" dirty="0"/>
              <a:t>Azure DevOps</a:t>
            </a:r>
          </a:p>
          <a:p>
            <a:r>
              <a:rPr lang="en-US" dirty="0"/>
              <a:t>Container Docker</a:t>
            </a:r>
          </a:p>
          <a:p>
            <a:r>
              <a:rPr lang="en-US" dirty="0"/>
              <a:t>API Axe-core</a:t>
            </a:r>
          </a:p>
          <a:p>
            <a:r>
              <a:rPr lang="en-US" dirty="0"/>
              <a:t>Azure Web App for Container</a:t>
            </a:r>
          </a:p>
        </p:txBody>
      </p:sp>
      <p:sp>
        <p:nvSpPr>
          <p:cNvPr id="2" name="Espace réservé du numéro de diapositive 1">
            <a:extLst>
              <a:ext uri="{FF2B5EF4-FFF2-40B4-BE49-F238E27FC236}">
                <a16:creationId xmlns:a16="http://schemas.microsoft.com/office/drawing/2014/main" id="{A4756B20-5002-4C0B-A853-6D7C3B2913B2}"/>
              </a:ext>
            </a:extLst>
          </p:cNvPr>
          <p:cNvSpPr>
            <a:spLocks noGrp="1"/>
          </p:cNvSpPr>
          <p:nvPr>
            <p:ph type="sldNum" sz="quarter" idx="13"/>
          </p:nvPr>
        </p:nvSpPr>
        <p:spPr/>
        <p:txBody>
          <a:bodyPr/>
          <a:lstStyle/>
          <a:p>
            <a:fld id="{E349EFCA-1D56-47B0-9E12-90EC9BA2FE55}" type="slidenum">
              <a:rPr lang="fr-FR" smtClean="0"/>
              <a:pPr/>
              <a:t>16</a:t>
            </a:fld>
            <a:endParaRPr lang="fr-FR" dirty="0"/>
          </a:p>
        </p:txBody>
      </p:sp>
    </p:spTree>
    <p:extLst>
      <p:ext uri="{BB962C8B-B14F-4D97-AF65-F5344CB8AC3E}">
        <p14:creationId xmlns:p14="http://schemas.microsoft.com/office/powerpoint/2010/main" val="258075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Conclusion</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837152"/>
          </a:xfrm>
        </p:spPr>
        <p:txBody>
          <a:bodyPr/>
          <a:lstStyle/>
          <a:p>
            <a:r>
              <a:rPr lang="fr-FR" sz="1600" dirty="0"/>
              <a:t>Le cadre légal est en place</a:t>
            </a:r>
          </a:p>
          <a:p>
            <a:r>
              <a:rPr lang="fr-FR" sz="1600" dirty="0"/>
              <a:t>La mise en conformité des applications Web est relativement simple et bien documentée</a:t>
            </a:r>
          </a:p>
          <a:p>
            <a:r>
              <a:rPr lang="fr-FR" sz="1600" dirty="0"/>
              <a:t>Une partie des tests d’accessibilité est automatisable dans un pipeline de livraison continue</a:t>
            </a:r>
          </a:p>
        </p:txBody>
      </p:sp>
      <p:sp>
        <p:nvSpPr>
          <p:cNvPr id="4" name="Espace réservé du numéro de diapositive 3">
            <a:extLst>
              <a:ext uri="{FF2B5EF4-FFF2-40B4-BE49-F238E27FC236}">
                <a16:creationId xmlns:a16="http://schemas.microsoft.com/office/drawing/2014/main" id="{4C46FA58-B48C-417D-8D6F-2C5447EB3AE6}"/>
              </a:ext>
            </a:extLst>
          </p:cNvPr>
          <p:cNvSpPr>
            <a:spLocks noGrp="1"/>
          </p:cNvSpPr>
          <p:nvPr>
            <p:ph type="sldNum" sz="quarter" idx="12"/>
          </p:nvPr>
        </p:nvSpPr>
        <p:spPr/>
        <p:txBody>
          <a:bodyPr/>
          <a:lstStyle/>
          <a:p>
            <a:fld id="{E349EFCA-1D56-47B0-9E12-90EC9BA2FE55}" type="slidenum">
              <a:rPr lang="fr-FR" smtClean="0"/>
              <a:pPr/>
              <a:t>17</a:t>
            </a:fld>
            <a:endParaRPr lang="fr-FR" dirty="0"/>
          </a:p>
        </p:txBody>
      </p:sp>
      <p:sp>
        <p:nvSpPr>
          <p:cNvPr id="13" name="Rectangle 12">
            <a:hlinkClick r:id="rId3" action="ppaction://hlinksldjump"/>
            <a:extLst>
              <a:ext uri="{FF2B5EF4-FFF2-40B4-BE49-F238E27FC236}">
                <a16:creationId xmlns:a16="http://schemas.microsoft.com/office/drawing/2014/main" id="{49D1680C-68E8-4BEF-BE11-D697BEAE61D6}"/>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4" name="Rectangle 13">
            <a:hlinkClick r:id="rId4" action="ppaction://hlinksldjump"/>
            <a:extLst>
              <a:ext uri="{FF2B5EF4-FFF2-40B4-BE49-F238E27FC236}">
                <a16:creationId xmlns:a16="http://schemas.microsoft.com/office/drawing/2014/main" id="{2BE5AEAB-D8AA-4870-89BA-4E35FC42DC73}"/>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5" name="Rectangle 14">
            <a:hlinkClick r:id="rId5" action="ppaction://hlinksldjump"/>
            <a:extLst>
              <a:ext uri="{FF2B5EF4-FFF2-40B4-BE49-F238E27FC236}">
                <a16:creationId xmlns:a16="http://schemas.microsoft.com/office/drawing/2014/main" id="{E9E398EC-1B97-45E2-B84D-0FC4D5698CBD}"/>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6" name="Rectangle 15">
            <a:hlinkClick r:id="rId6" action="ppaction://hlinksldjump"/>
            <a:extLst>
              <a:ext uri="{FF2B5EF4-FFF2-40B4-BE49-F238E27FC236}">
                <a16:creationId xmlns:a16="http://schemas.microsoft.com/office/drawing/2014/main" id="{C6648739-48DF-479F-A8A6-A832EC4FCE21}"/>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7" name="Rectangle 16">
            <a:hlinkClick r:id="rId7" action="ppaction://hlinksldjump"/>
            <a:extLst>
              <a:ext uri="{FF2B5EF4-FFF2-40B4-BE49-F238E27FC236}">
                <a16:creationId xmlns:a16="http://schemas.microsoft.com/office/drawing/2014/main" id="{9D963BF8-96AA-4E4F-A073-C561920B4632}"/>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8" name="Rectangle 17">
            <a:hlinkClick r:id="rId8" action="ppaction://hlinksldjump"/>
            <a:extLst>
              <a:ext uri="{FF2B5EF4-FFF2-40B4-BE49-F238E27FC236}">
                <a16:creationId xmlns:a16="http://schemas.microsoft.com/office/drawing/2014/main" id="{4ED5C832-251B-4213-B9BA-BB87773A31DE}"/>
              </a:ext>
            </a:extLst>
          </p:cNvPr>
          <p:cNvSpPr/>
          <p:nvPr/>
        </p:nvSpPr>
        <p:spPr bwMode="auto">
          <a:xfrm>
            <a:off x="122051" y="479406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9" name="Rectangle 18">
            <a:hlinkClick r:id="rId9" action="ppaction://hlinksldjump"/>
            <a:extLst>
              <a:ext uri="{FF2B5EF4-FFF2-40B4-BE49-F238E27FC236}">
                <a16:creationId xmlns:a16="http://schemas.microsoft.com/office/drawing/2014/main" id="{05281FAB-59D7-409F-9661-276E5F36BAE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0" action="ppaction://hlinksldjump"/>
            <a:extLst>
              <a:ext uri="{FF2B5EF4-FFF2-40B4-BE49-F238E27FC236}">
                <a16:creationId xmlns:a16="http://schemas.microsoft.com/office/drawing/2014/main" id="{FB7AE0F2-20AA-44BD-8DBC-5AB2611263F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1" action="ppaction://hlinksldjump"/>
            <a:extLst>
              <a:ext uri="{FF2B5EF4-FFF2-40B4-BE49-F238E27FC236}">
                <a16:creationId xmlns:a16="http://schemas.microsoft.com/office/drawing/2014/main" id="{D323CB58-BEB5-42EF-BF9D-9C1792CAF650}"/>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2" action="ppaction://hlinksldjump"/>
            <a:extLst>
              <a:ext uri="{FF2B5EF4-FFF2-40B4-BE49-F238E27FC236}">
                <a16:creationId xmlns:a16="http://schemas.microsoft.com/office/drawing/2014/main" id="{93952491-31CD-4F31-9FDD-3C121FC7587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4CACB9D-0544-42E2-91ED-181173892EE7}"/>
              </a:ext>
            </a:extLst>
          </p:cNvPr>
          <p:cNvSpPr/>
          <p:nvPr/>
        </p:nvSpPr>
        <p:spPr bwMode="auto">
          <a:xfrm>
            <a:off x="1826927" y="1976820"/>
            <a:ext cx="3199147"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Actions immédiates</a:t>
            </a:r>
          </a:p>
        </p:txBody>
      </p:sp>
      <p:sp>
        <p:nvSpPr>
          <p:cNvPr id="24" name="Rectangle 23">
            <a:extLst>
              <a:ext uri="{FF2B5EF4-FFF2-40B4-BE49-F238E27FC236}">
                <a16:creationId xmlns:a16="http://schemas.microsoft.com/office/drawing/2014/main" id="{94D19E5C-BBF3-4E22-9963-49FE5C96616C}"/>
              </a:ext>
            </a:extLst>
          </p:cNvPr>
          <p:cNvSpPr/>
          <p:nvPr/>
        </p:nvSpPr>
        <p:spPr bwMode="auto">
          <a:xfrm>
            <a:off x="5191099" y="1976821"/>
            <a:ext cx="3199147"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Evolution à court terme</a:t>
            </a:r>
          </a:p>
        </p:txBody>
      </p:sp>
      <p:sp>
        <p:nvSpPr>
          <p:cNvPr id="25" name="Rectangle 24">
            <a:extLst>
              <a:ext uri="{FF2B5EF4-FFF2-40B4-BE49-F238E27FC236}">
                <a16:creationId xmlns:a16="http://schemas.microsoft.com/office/drawing/2014/main" id="{CBC41BE1-B0CA-436E-A5AA-1A4CFDF91B9F}"/>
              </a:ext>
            </a:extLst>
          </p:cNvPr>
          <p:cNvSpPr/>
          <p:nvPr/>
        </p:nvSpPr>
        <p:spPr bwMode="auto">
          <a:xfrm>
            <a:off x="8546953" y="1976820"/>
            <a:ext cx="3199147" cy="3502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Evolution à moyen terme</a:t>
            </a:r>
          </a:p>
        </p:txBody>
      </p:sp>
      <p:sp>
        <p:nvSpPr>
          <p:cNvPr id="26" name="Rectangle 25">
            <a:extLst>
              <a:ext uri="{FF2B5EF4-FFF2-40B4-BE49-F238E27FC236}">
                <a16:creationId xmlns:a16="http://schemas.microsoft.com/office/drawing/2014/main" id="{25A658D8-D0A0-4291-8109-936E51982CC0}"/>
              </a:ext>
            </a:extLst>
          </p:cNvPr>
          <p:cNvSpPr/>
          <p:nvPr/>
        </p:nvSpPr>
        <p:spPr bwMode="auto">
          <a:xfrm>
            <a:off x="1826927" y="2442088"/>
            <a:ext cx="3199146" cy="345374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Sensibiliser</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Evangéliser les équipes de vente de services pour :</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Protéger l’Entreprise en assurant le devoir de conseil</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Proposer la solution automatisée en complément des projets DevOps (</a:t>
            </a:r>
            <a:r>
              <a:rPr lang="fr-FR" sz="1600" dirty="0" err="1">
                <a:solidFill>
                  <a:schemeClr val="tx1"/>
                </a:solidFill>
                <a:ea typeface="Segoe UI" pitchFamily="34" charset="0"/>
                <a:cs typeface="Segoe UI" pitchFamily="34" charset="0"/>
              </a:rPr>
              <a:t>différentieur</a:t>
            </a:r>
            <a:r>
              <a:rPr lang="fr-FR" sz="1600" dirty="0">
                <a:solidFill>
                  <a:schemeClr val="tx1"/>
                </a:solidFill>
                <a:ea typeface="Segoe UI" pitchFamily="34" charset="0"/>
                <a:cs typeface="Segoe UI" pitchFamily="34" charset="0"/>
              </a:rPr>
              <a:t> concurrentiel ou nouveau revenu)</a:t>
            </a:r>
          </a:p>
        </p:txBody>
      </p:sp>
      <p:sp>
        <p:nvSpPr>
          <p:cNvPr id="27" name="Rectangle 26">
            <a:extLst>
              <a:ext uri="{FF2B5EF4-FFF2-40B4-BE49-F238E27FC236}">
                <a16:creationId xmlns:a16="http://schemas.microsoft.com/office/drawing/2014/main" id="{F82E30A9-0CDE-432A-874F-0825A96A52F8}"/>
              </a:ext>
            </a:extLst>
          </p:cNvPr>
          <p:cNvSpPr/>
          <p:nvPr/>
        </p:nvSpPr>
        <p:spPr bwMode="auto">
          <a:xfrm>
            <a:off x="5191099" y="2442086"/>
            <a:ext cx="3199146" cy="345374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Généralisation des tests d’accessibilité, meilleure intégration des outils</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Nouvelles solutions d’évaluation</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Tests d’accessibilité pour les Apps Mobiles (des standards existent déjà)</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Evolution (en cours) de l’agent de test d’accessibilité A11y</a:t>
            </a:r>
          </a:p>
        </p:txBody>
      </p:sp>
      <p:sp>
        <p:nvSpPr>
          <p:cNvPr id="28" name="Rectangle 27">
            <a:extLst>
              <a:ext uri="{FF2B5EF4-FFF2-40B4-BE49-F238E27FC236}">
                <a16:creationId xmlns:a16="http://schemas.microsoft.com/office/drawing/2014/main" id="{02DBD6AE-F91B-45C2-9C6B-C49BA79D11F6}"/>
              </a:ext>
            </a:extLst>
          </p:cNvPr>
          <p:cNvSpPr/>
          <p:nvPr/>
        </p:nvSpPr>
        <p:spPr bwMode="auto">
          <a:xfrm>
            <a:off x="8555271" y="2425512"/>
            <a:ext cx="3199146" cy="37304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600" dirty="0">
                <a:solidFill>
                  <a:schemeClr val="tx1"/>
                </a:solidFill>
                <a:ea typeface="Segoe UI" pitchFamily="34" charset="0"/>
                <a:cs typeface="Segoe UI" pitchFamily="34" charset="0"/>
              </a:rPr>
              <a:t>Multiplication des solutions d’assistance :</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Machine plus proche de l’humain</a:t>
            </a:r>
          </a:p>
          <a:p>
            <a:pPr marL="285750" indent="-285750" algn="l" defTabSz="932472" fontAlgn="base">
              <a:spcBef>
                <a:spcPct val="0"/>
              </a:spcBef>
              <a:spcAft>
                <a:spcPct val="0"/>
              </a:spcAft>
              <a:buFont typeface="Arial" panose="020B0604020202020204" pitchFamily="34" charset="0"/>
              <a:buChar char="•"/>
            </a:pPr>
            <a:r>
              <a:rPr lang="fr-FR" sz="1600" dirty="0">
                <a:solidFill>
                  <a:schemeClr val="tx1"/>
                </a:solidFill>
                <a:ea typeface="Segoe UI" pitchFamily="34" charset="0"/>
                <a:cs typeface="Segoe UI" pitchFamily="34" charset="0"/>
              </a:rPr>
              <a:t>Humain « augmenté »</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Intégration de l’IA dans les tests ?</a:t>
            </a:r>
          </a:p>
          <a:p>
            <a:pPr algn="l" defTabSz="932472" fontAlgn="base">
              <a:spcBef>
                <a:spcPct val="0"/>
              </a:spcBef>
              <a:spcAft>
                <a:spcPct val="0"/>
              </a:spcAft>
            </a:pPr>
            <a:endParaRPr lang="fr-FR" sz="1600" dirty="0">
              <a:solidFill>
                <a:schemeClr val="tx1"/>
              </a:solidFill>
              <a:ea typeface="Segoe UI" pitchFamily="34" charset="0"/>
              <a:cs typeface="Segoe UI" pitchFamily="34" charset="0"/>
            </a:endParaRPr>
          </a:p>
          <a:p>
            <a:pPr algn="l" defTabSz="932472" fontAlgn="base">
              <a:spcBef>
                <a:spcPct val="0"/>
              </a:spcBef>
              <a:spcAft>
                <a:spcPct val="0"/>
              </a:spcAft>
            </a:pPr>
            <a:r>
              <a:rPr lang="fr-FR" sz="1600" dirty="0">
                <a:solidFill>
                  <a:schemeClr val="tx1"/>
                </a:solidFill>
                <a:ea typeface="Segoe UI" pitchFamily="34" charset="0"/>
                <a:cs typeface="Segoe UI" pitchFamily="34" charset="0"/>
              </a:rPr>
              <a:t>Extension des tests à une plus large diversité ?</a:t>
            </a:r>
          </a:p>
          <a:p>
            <a:pPr algn="l" defTabSz="932472" fontAlgn="base">
              <a:spcBef>
                <a:spcPct val="0"/>
              </a:spcBef>
              <a:spcAft>
                <a:spcPct val="0"/>
              </a:spcAft>
            </a:pPr>
            <a:r>
              <a:rPr lang="fr-FR" sz="1600" dirty="0">
                <a:solidFill>
                  <a:schemeClr val="tx1"/>
                </a:solidFill>
                <a:ea typeface="Segoe UI" pitchFamily="34" charset="0"/>
                <a:cs typeface="Segoe UI" pitchFamily="34" charset="0"/>
              </a:rPr>
              <a:t>(détection d’anomalie de couleur, de genre, de religion dans les images)</a:t>
            </a:r>
          </a:p>
        </p:txBody>
      </p:sp>
    </p:spTree>
    <p:extLst>
      <p:ext uri="{BB962C8B-B14F-4D97-AF65-F5344CB8AC3E}">
        <p14:creationId xmlns:p14="http://schemas.microsoft.com/office/powerpoint/2010/main" val="2295662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err="1"/>
              <a:t>Deque</a:t>
            </a:r>
            <a:r>
              <a:rPr lang="fr-FR" dirty="0"/>
              <a:t> </a:t>
            </a:r>
            <a:r>
              <a:rPr lang="fr-FR" dirty="0" err="1"/>
              <a:t>Systems</a:t>
            </a:r>
            <a:r>
              <a:rPr lang="fr-FR" dirty="0"/>
              <a:t> and Microsoft</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3"/>
          </a:xfrm>
        </p:spPr>
        <p:txBody>
          <a:bodyPr/>
          <a:lstStyle/>
          <a:p>
            <a:r>
              <a:rPr lang="en-US" sz="1600" dirty="0"/>
              <a:t>12 Mars 2019 – Deque Systems – California University Conference 2019</a:t>
            </a:r>
          </a:p>
          <a:p>
            <a:endParaRPr lang="en-US" sz="1600" dirty="0"/>
          </a:p>
          <a:p>
            <a:r>
              <a:rPr lang="en-US" sz="1600" b="1" dirty="0"/>
              <a:t>Deque Systems to expand open source accessibility tools in collaboration with Microsoft</a:t>
            </a:r>
          </a:p>
          <a:p>
            <a:r>
              <a:rPr lang="en-US" sz="1600" dirty="0"/>
              <a:t>Deque’s axe accessibility engine is bolstered by Microsoft collaboration, addition of new Windows rules, and the release of Deque’s open source Android and iOS rules.</a:t>
            </a:r>
          </a:p>
          <a:p>
            <a:endParaRPr lang="en-US" sz="1600" dirty="0"/>
          </a:p>
          <a:p>
            <a:r>
              <a:rPr lang="en-US" sz="1600" dirty="0"/>
              <a:t>Now developers across Web, Windows, Android and iOS platforms can all test their code in development using a common, unified approach, allowing them to prevent critical issues from impacting people with disabilities around the world.</a:t>
            </a:r>
            <a:endParaRPr lang="fr-FR" sz="1600" dirty="0"/>
          </a:p>
        </p:txBody>
      </p:sp>
      <p:sp>
        <p:nvSpPr>
          <p:cNvPr id="4" name="Espace réservé du numéro de diapositive 3">
            <a:extLst>
              <a:ext uri="{FF2B5EF4-FFF2-40B4-BE49-F238E27FC236}">
                <a16:creationId xmlns:a16="http://schemas.microsoft.com/office/drawing/2014/main" id="{4C46FA58-B48C-417D-8D6F-2C5447EB3AE6}"/>
              </a:ext>
            </a:extLst>
          </p:cNvPr>
          <p:cNvSpPr>
            <a:spLocks noGrp="1"/>
          </p:cNvSpPr>
          <p:nvPr>
            <p:ph type="sldNum" sz="quarter" idx="12"/>
          </p:nvPr>
        </p:nvSpPr>
        <p:spPr/>
        <p:txBody>
          <a:bodyPr/>
          <a:lstStyle/>
          <a:p>
            <a:fld id="{E349EFCA-1D56-47B0-9E12-90EC9BA2FE55}" type="slidenum">
              <a:rPr lang="fr-FR" smtClean="0"/>
              <a:pPr/>
              <a:t>18</a:t>
            </a:fld>
            <a:endParaRPr lang="fr-FR" dirty="0"/>
          </a:p>
        </p:txBody>
      </p:sp>
      <p:pic>
        <p:nvPicPr>
          <p:cNvPr id="5" name="Image 4">
            <a:extLst>
              <a:ext uri="{FF2B5EF4-FFF2-40B4-BE49-F238E27FC236}">
                <a16:creationId xmlns:a16="http://schemas.microsoft.com/office/drawing/2014/main" id="{7AA2E108-7042-40C0-9E44-5E4A9DB8DA2F}"/>
              </a:ext>
            </a:extLst>
          </p:cNvPr>
          <p:cNvPicPr>
            <a:picLocks noChangeAspect="1"/>
          </p:cNvPicPr>
          <p:nvPr/>
        </p:nvPicPr>
        <p:blipFill>
          <a:blip r:embed="rId3"/>
          <a:stretch>
            <a:fillRect/>
          </a:stretch>
        </p:blipFill>
        <p:spPr>
          <a:xfrm>
            <a:off x="5013312" y="3929555"/>
            <a:ext cx="3405212" cy="1619262"/>
          </a:xfrm>
          <a:prstGeom prst="rect">
            <a:avLst/>
          </a:prstGeom>
        </p:spPr>
      </p:pic>
      <p:sp>
        <p:nvSpPr>
          <p:cNvPr id="6" name="ZoneTexte 5">
            <a:extLst>
              <a:ext uri="{FF2B5EF4-FFF2-40B4-BE49-F238E27FC236}">
                <a16:creationId xmlns:a16="http://schemas.microsoft.com/office/drawing/2014/main" id="{3D836BA8-8988-41B3-8312-24234A20C1E0}"/>
              </a:ext>
            </a:extLst>
          </p:cNvPr>
          <p:cNvSpPr txBox="1"/>
          <p:nvPr/>
        </p:nvSpPr>
        <p:spPr>
          <a:xfrm>
            <a:off x="1826927" y="6187559"/>
            <a:ext cx="9777983" cy="323165"/>
          </a:xfrm>
          <a:prstGeom prst="rect">
            <a:avLst/>
          </a:prstGeom>
          <a:noFill/>
        </p:spPr>
        <p:txBody>
          <a:bodyPr wrap="square" lIns="0" tIns="0" rIns="0" bIns="0" rtlCol="0">
            <a:spAutoFit/>
          </a:bodyPr>
          <a:lstStyle/>
          <a:p>
            <a:pPr algn="ctr"/>
            <a:r>
              <a:rPr lang="fr-FR" sz="1050" dirty="0">
                <a:gradFill>
                  <a:gsLst>
                    <a:gs pos="2917">
                      <a:schemeClr val="tx1"/>
                    </a:gs>
                    <a:gs pos="30000">
                      <a:schemeClr val="tx1"/>
                    </a:gs>
                  </a:gsLst>
                  <a:lin ang="5400000" scaled="0"/>
                </a:gradFill>
                <a:hlinkClick r:id="rId4"/>
              </a:rPr>
              <a:t>https://www.deque.com/blog/deque-axe-and-microsoft/?utm_source=hs_email&amp;utm_medium=email&amp;utm_content=71587698&amp;_hsenc=p2ANqtz--sUKQ6Azy1lNSgai18IaLLSD9SLOuy372lWuKLbslNpfCURhQxNCmH0BOiWquMMdsc9iSOJAcwNiGX6m86Oua97FgToQ&amp;_hsmi=71605390</a:t>
            </a:r>
            <a:endParaRPr lang="fr-FR" sz="1050" dirty="0">
              <a:gradFill>
                <a:gsLst>
                  <a:gs pos="2917">
                    <a:schemeClr val="tx1"/>
                  </a:gs>
                  <a:gs pos="30000">
                    <a:schemeClr val="tx1"/>
                  </a:gs>
                </a:gsLst>
                <a:lin ang="5400000" scaled="0"/>
              </a:gradFill>
            </a:endParaRPr>
          </a:p>
        </p:txBody>
      </p:sp>
      <p:sp>
        <p:nvSpPr>
          <p:cNvPr id="15" name="Rectangle 14">
            <a:hlinkClick r:id="rId5" action="ppaction://hlinksldjump"/>
            <a:extLst>
              <a:ext uri="{FF2B5EF4-FFF2-40B4-BE49-F238E27FC236}">
                <a16:creationId xmlns:a16="http://schemas.microsoft.com/office/drawing/2014/main" id="{6D31328C-34A5-47E1-8C42-86654C356D49}"/>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6" name="Rectangle 15">
            <a:hlinkClick r:id="rId6" action="ppaction://hlinksldjump"/>
            <a:extLst>
              <a:ext uri="{FF2B5EF4-FFF2-40B4-BE49-F238E27FC236}">
                <a16:creationId xmlns:a16="http://schemas.microsoft.com/office/drawing/2014/main" id="{2C2DCEBD-7DB6-497A-B61C-FD3006007ED1}"/>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7" name="Rectangle 16">
            <a:hlinkClick r:id="rId7" action="ppaction://hlinksldjump"/>
            <a:extLst>
              <a:ext uri="{FF2B5EF4-FFF2-40B4-BE49-F238E27FC236}">
                <a16:creationId xmlns:a16="http://schemas.microsoft.com/office/drawing/2014/main" id="{E02BCB2B-0B03-42BB-A98F-7E30F76FEC62}"/>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8" name="Rectangle 17">
            <a:hlinkClick r:id="rId8" action="ppaction://hlinksldjump"/>
            <a:extLst>
              <a:ext uri="{FF2B5EF4-FFF2-40B4-BE49-F238E27FC236}">
                <a16:creationId xmlns:a16="http://schemas.microsoft.com/office/drawing/2014/main" id="{EED37EEE-6D54-4A63-A9E6-4BCB67A69849}"/>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9" name="Rectangle 18">
            <a:hlinkClick r:id="rId9" action="ppaction://hlinksldjump"/>
            <a:extLst>
              <a:ext uri="{FF2B5EF4-FFF2-40B4-BE49-F238E27FC236}">
                <a16:creationId xmlns:a16="http://schemas.microsoft.com/office/drawing/2014/main" id="{4C4D23BF-8620-44D9-8B6D-EB1E381A1C84}"/>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0" name="Rectangle 19">
            <a:hlinkClick r:id="rId10" action="ppaction://hlinksldjump"/>
            <a:extLst>
              <a:ext uri="{FF2B5EF4-FFF2-40B4-BE49-F238E27FC236}">
                <a16:creationId xmlns:a16="http://schemas.microsoft.com/office/drawing/2014/main" id="{F5C2A842-179E-417A-9EB3-D616D34024A8}"/>
              </a:ext>
            </a:extLst>
          </p:cNvPr>
          <p:cNvSpPr/>
          <p:nvPr/>
        </p:nvSpPr>
        <p:spPr bwMode="auto">
          <a:xfrm>
            <a:off x="122051" y="479406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1" name="Rectangle 20">
            <a:hlinkClick r:id="rId11" action="ppaction://hlinksldjump"/>
            <a:extLst>
              <a:ext uri="{FF2B5EF4-FFF2-40B4-BE49-F238E27FC236}">
                <a16:creationId xmlns:a16="http://schemas.microsoft.com/office/drawing/2014/main" id="{12C49585-FE60-4B51-8AA4-7C966A65DE9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2" action="ppaction://hlinksldjump"/>
            <a:extLst>
              <a:ext uri="{FF2B5EF4-FFF2-40B4-BE49-F238E27FC236}">
                <a16:creationId xmlns:a16="http://schemas.microsoft.com/office/drawing/2014/main" id="{4584B969-34F9-4D22-9188-ABEDC54D5BDF}"/>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hlinkClick r:id="rId13" action="ppaction://hlinksldjump"/>
            <a:extLst>
              <a:ext uri="{FF2B5EF4-FFF2-40B4-BE49-F238E27FC236}">
                <a16:creationId xmlns:a16="http://schemas.microsoft.com/office/drawing/2014/main" id="{FE0F8F03-5504-4945-8751-0C10C2B474CF}"/>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14" action="ppaction://hlinksldjump"/>
            <a:extLst>
              <a:ext uri="{FF2B5EF4-FFF2-40B4-BE49-F238E27FC236}">
                <a16:creationId xmlns:a16="http://schemas.microsoft.com/office/drawing/2014/main" id="{AC2190E6-A13A-411E-9A3F-13322E373B53}"/>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06951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Jerome Cornier</a:t>
            </a:r>
          </a:p>
        </p:txBody>
      </p:sp>
      <p:sp>
        <p:nvSpPr>
          <p:cNvPr id="4" name="Text Placeholder 3"/>
          <p:cNvSpPr>
            <a:spLocks noGrp="1"/>
          </p:cNvSpPr>
          <p:nvPr>
            <p:ph type="body" sz="quarter" idx="12"/>
          </p:nvPr>
        </p:nvSpPr>
        <p:spPr>
          <a:xfrm>
            <a:off x="585216" y="3977319"/>
            <a:ext cx="9144000" cy="923330"/>
          </a:xfrm>
        </p:spPr>
        <p:txBody>
          <a:bodyPr/>
          <a:lstStyle/>
          <a:p>
            <a:r>
              <a:rPr lang="en-US" dirty="0"/>
              <a:t>Resource Manager – Microsoft Services</a:t>
            </a:r>
          </a:p>
          <a:p>
            <a:pPr marL="342900" indent="-342900">
              <a:buFont typeface="Arial" panose="020B0604020202020204" pitchFamily="34" charset="0"/>
              <a:buChar char="•"/>
            </a:pPr>
            <a:r>
              <a:rPr lang="en-US" dirty="0"/>
              <a:t>Domaine “Applications”</a:t>
            </a:r>
          </a:p>
          <a:p>
            <a:pPr marL="342900" indent="-342900">
              <a:buFont typeface="Arial" panose="020B0604020202020204" pitchFamily="34" charset="0"/>
              <a:buChar char="•"/>
            </a:pPr>
            <a:r>
              <a:rPr lang="en-US" dirty="0"/>
              <a:t>Zone </a:t>
            </a:r>
            <a:r>
              <a:rPr lang="en-US" dirty="0" err="1"/>
              <a:t>géographique</a:t>
            </a:r>
            <a:r>
              <a:rPr lang="en-US" dirty="0"/>
              <a:t> EMEA</a:t>
            </a:r>
          </a:p>
        </p:txBody>
      </p:sp>
      <p:sp>
        <p:nvSpPr>
          <p:cNvPr id="2" name="Espace réservé du numéro de diapositive 1">
            <a:extLst>
              <a:ext uri="{FF2B5EF4-FFF2-40B4-BE49-F238E27FC236}">
                <a16:creationId xmlns:a16="http://schemas.microsoft.com/office/drawing/2014/main" id="{29D971E8-C9FB-423C-B617-23DC23A43FDD}"/>
              </a:ext>
            </a:extLst>
          </p:cNvPr>
          <p:cNvSpPr>
            <a:spLocks noGrp="1"/>
          </p:cNvSpPr>
          <p:nvPr>
            <p:ph type="sldNum" sz="quarter" idx="13"/>
          </p:nvPr>
        </p:nvSpPr>
        <p:spPr/>
        <p:txBody>
          <a:bodyPr/>
          <a:lstStyle/>
          <a:p>
            <a:fld id="{E349EFCA-1D56-47B0-9E12-90EC9BA2FE55}" type="slidenum">
              <a:rPr lang="fr-FR" smtClean="0"/>
              <a:pPr/>
              <a:t>2</a:t>
            </a:fld>
            <a:endParaRPr lang="fr-FR" dirty="0"/>
          </a:p>
        </p:txBody>
      </p:sp>
    </p:spTree>
    <p:extLst>
      <p:ext uri="{BB962C8B-B14F-4D97-AF65-F5344CB8AC3E}">
        <p14:creationId xmlns:p14="http://schemas.microsoft.com/office/powerpoint/2010/main" val="20465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875002"/>
            <a:ext cx="4167887" cy="1107996"/>
          </a:xfrm>
        </p:spPr>
        <p:txBody>
          <a:bodyPr/>
          <a:lstStyle/>
          <a:p>
            <a:r>
              <a:rPr lang="en-US" dirty="0" err="1"/>
              <a:t>Quels</a:t>
            </a:r>
            <a:r>
              <a:rPr lang="en-US" dirty="0"/>
              <a:t> </a:t>
            </a:r>
            <a:r>
              <a:rPr lang="en-US" dirty="0" err="1"/>
              <a:t>enjeux</a:t>
            </a:r>
            <a:r>
              <a:rPr lang="en-US" dirty="0"/>
              <a:t> pour </a:t>
            </a:r>
            <a:r>
              <a:rPr lang="en-US" dirty="0" err="1"/>
              <a:t>l’entreprise</a:t>
            </a:r>
            <a:r>
              <a:rPr lang="en-US" dirty="0"/>
              <a:t> ?</a:t>
            </a:r>
          </a:p>
        </p:txBody>
      </p:sp>
      <p:sp>
        <p:nvSpPr>
          <p:cNvPr id="2" name="Espace réservé du numéro de diapositive 1">
            <a:extLst>
              <a:ext uri="{FF2B5EF4-FFF2-40B4-BE49-F238E27FC236}">
                <a16:creationId xmlns:a16="http://schemas.microsoft.com/office/drawing/2014/main" id="{8E9C5017-6D88-4B22-BA50-2CFFA6C41732}"/>
              </a:ext>
            </a:extLst>
          </p:cNvPr>
          <p:cNvSpPr>
            <a:spLocks noGrp="1"/>
          </p:cNvSpPr>
          <p:nvPr>
            <p:ph type="sldNum" sz="quarter" idx="13"/>
          </p:nvPr>
        </p:nvSpPr>
        <p:spPr/>
        <p:txBody>
          <a:bodyPr/>
          <a:lstStyle/>
          <a:p>
            <a:fld id="{E349EFCA-1D56-47B0-9E12-90EC9BA2FE55}" type="slidenum">
              <a:rPr lang="fr-FR" smtClean="0"/>
              <a:pPr/>
              <a:t>20</a:t>
            </a:fld>
            <a:endParaRPr lang="fr-FR" dirty="0"/>
          </a:p>
        </p:txBody>
      </p:sp>
    </p:spTree>
    <p:extLst>
      <p:ext uri="{BB962C8B-B14F-4D97-AF65-F5344CB8AC3E}">
        <p14:creationId xmlns:p14="http://schemas.microsoft.com/office/powerpoint/2010/main" val="9015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D33B34-06E9-4216-9270-4CED9B273692}"/>
              </a:ext>
            </a:extLst>
          </p:cNvPr>
          <p:cNvSpPr>
            <a:spLocks noGrp="1"/>
          </p:cNvSpPr>
          <p:nvPr>
            <p:ph type="title"/>
          </p:nvPr>
        </p:nvSpPr>
        <p:spPr/>
        <p:txBody>
          <a:bodyPr/>
          <a:lstStyle/>
          <a:p>
            <a:r>
              <a:rPr lang="fr-FR" dirty="0"/>
              <a:t>Diversité - Exemples</a:t>
            </a:r>
          </a:p>
        </p:txBody>
      </p:sp>
      <p:pic>
        <p:nvPicPr>
          <p:cNvPr id="6" name="Image 5">
            <a:extLst>
              <a:ext uri="{FF2B5EF4-FFF2-40B4-BE49-F238E27FC236}">
                <a16:creationId xmlns:a16="http://schemas.microsoft.com/office/drawing/2014/main" id="{940C795B-17FE-4CC5-8F70-9BC3EE8D16BA}"/>
              </a:ext>
            </a:extLst>
          </p:cNvPr>
          <p:cNvPicPr>
            <a:picLocks noChangeAspect="1"/>
          </p:cNvPicPr>
          <p:nvPr/>
        </p:nvPicPr>
        <p:blipFill>
          <a:blip r:embed="rId3"/>
          <a:stretch>
            <a:fillRect/>
          </a:stretch>
        </p:blipFill>
        <p:spPr>
          <a:xfrm>
            <a:off x="4536408" y="3279969"/>
            <a:ext cx="4359018" cy="1194920"/>
          </a:xfrm>
          <a:prstGeom prst="rect">
            <a:avLst/>
          </a:prstGeom>
        </p:spPr>
      </p:pic>
      <p:sp>
        <p:nvSpPr>
          <p:cNvPr id="7" name="Espace réservé du numéro de diapositive 6">
            <a:extLst>
              <a:ext uri="{FF2B5EF4-FFF2-40B4-BE49-F238E27FC236}">
                <a16:creationId xmlns:a16="http://schemas.microsoft.com/office/drawing/2014/main" id="{0BC1F659-71B2-40B8-A08B-01AA732395B0}"/>
              </a:ext>
            </a:extLst>
          </p:cNvPr>
          <p:cNvSpPr>
            <a:spLocks noGrp="1"/>
          </p:cNvSpPr>
          <p:nvPr>
            <p:ph type="sldNum" sz="quarter" idx="12"/>
          </p:nvPr>
        </p:nvSpPr>
        <p:spPr/>
        <p:txBody>
          <a:bodyPr/>
          <a:lstStyle/>
          <a:p>
            <a:fld id="{E349EFCA-1D56-47B0-9E12-90EC9BA2FE55}" type="slidenum">
              <a:rPr lang="fr-FR" smtClean="0"/>
              <a:pPr/>
              <a:t>21</a:t>
            </a:fld>
            <a:endParaRPr lang="fr-FR" dirty="0"/>
          </a:p>
        </p:txBody>
      </p:sp>
      <p:sp>
        <p:nvSpPr>
          <p:cNvPr id="10" name="Espace réservé du texte 9">
            <a:extLst>
              <a:ext uri="{FF2B5EF4-FFF2-40B4-BE49-F238E27FC236}">
                <a16:creationId xmlns:a16="http://schemas.microsoft.com/office/drawing/2014/main" id="{E85E75DC-AD4F-40B4-B494-70F59524A99C}"/>
              </a:ext>
            </a:extLst>
          </p:cNvPr>
          <p:cNvSpPr>
            <a:spLocks noGrp="1"/>
          </p:cNvSpPr>
          <p:nvPr>
            <p:ph type="body" sz="quarter" idx="10"/>
          </p:nvPr>
        </p:nvSpPr>
        <p:spPr>
          <a:xfrm>
            <a:off x="1826926" y="1284245"/>
            <a:ext cx="9777984" cy="553998"/>
          </a:xfrm>
        </p:spPr>
        <p:txBody>
          <a:bodyPr/>
          <a:lstStyle/>
          <a:p>
            <a:r>
              <a:rPr lang="fr-FR" sz="1800" dirty="0"/>
              <a:t>Le Daltonisme touche 8% des hommes et 0,5% des femmes dans le monde. La situation la plus courante est la difficulté à distinguer le rouge et le vert.</a:t>
            </a:r>
          </a:p>
        </p:txBody>
      </p:sp>
      <p:sp>
        <p:nvSpPr>
          <p:cNvPr id="15" name="Rectangle 14">
            <a:hlinkClick r:id="rId4" action="ppaction://hlinksldjump"/>
            <a:extLst>
              <a:ext uri="{FF2B5EF4-FFF2-40B4-BE49-F238E27FC236}">
                <a16:creationId xmlns:a16="http://schemas.microsoft.com/office/drawing/2014/main" id="{CDD0CA39-5CA9-4806-8E91-B5150F192274}"/>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6" name="Rectangle 15">
            <a:hlinkClick r:id="rId5" action="ppaction://hlinksldjump"/>
            <a:extLst>
              <a:ext uri="{FF2B5EF4-FFF2-40B4-BE49-F238E27FC236}">
                <a16:creationId xmlns:a16="http://schemas.microsoft.com/office/drawing/2014/main" id="{EABDC965-0ECF-41AB-814D-4C7774681FB0}"/>
              </a:ext>
            </a:extLst>
          </p:cNvPr>
          <p:cNvSpPr/>
          <p:nvPr/>
        </p:nvSpPr>
        <p:spPr bwMode="auto">
          <a:xfrm>
            <a:off x="122052" y="1976821"/>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7" name="Rectangle 16">
            <a:hlinkClick r:id="rId6" action="ppaction://hlinksldjump"/>
            <a:extLst>
              <a:ext uri="{FF2B5EF4-FFF2-40B4-BE49-F238E27FC236}">
                <a16:creationId xmlns:a16="http://schemas.microsoft.com/office/drawing/2014/main" id="{56F43E0B-D3EA-42EC-9415-76CC2CDE2CD8}"/>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8" name="Rectangle 17">
            <a:hlinkClick r:id="rId7" action="ppaction://hlinksldjump"/>
            <a:extLst>
              <a:ext uri="{FF2B5EF4-FFF2-40B4-BE49-F238E27FC236}">
                <a16:creationId xmlns:a16="http://schemas.microsoft.com/office/drawing/2014/main" id="{12B92333-66AB-49E1-BE64-3A76A390FF33}"/>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9" name="Rectangle 18">
            <a:hlinkClick r:id="rId8" action="ppaction://hlinksldjump"/>
            <a:extLst>
              <a:ext uri="{FF2B5EF4-FFF2-40B4-BE49-F238E27FC236}">
                <a16:creationId xmlns:a16="http://schemas.microsoft.com/office/drawing/2014/main" id="{BFDB3FAC-4203-4A74-9431-C753BC6A837F}"/>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0" name="Rectangle 19">
            <a:hlinkClick r:id="rId9" action="ppaction://hlinksldjump"/>
            <a:extLst>
              <a:ext uri="{FF2B5EF4-FFF2-40B4-BE49-F238E27FC236}">
                <a16:creationId xmlns:a16="http://schemas.microsoft.com/office/drawing/2014/main" id="{B3919A53-4488-4114-A00C-C7D25DA08DC0}"/>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1" name="Rectangle 20">
            <a:hlinkClick r:id="rId10" action="ppaction://hlinksldjump"/>
            <a:extLst>
              <a:ext uri="{FF2B5EF4-FFF2-40B4-BE49-F238E27FC236}">
                <a16:creationId xmlns:a16="http://schemas.microsoft.com/office/drawing/2014/main" id="{C5AD0484-654C-479F-8924-F89178242093}"/>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1" action="ppaction://hlinksldjump"/>
            <a:extLst>
              <a:ext uri="{FF2B5EF4-FFF2-40B4-BE49-F238E27FC236}">
                <a16:creationId xmlns:a16="http://schemas.microsoft.com/office/drawing/2014/main" id="{A6C2D271-BC3D-4556-A35A-CD93F79B8EF6}"/>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hlinkClick r:id="rId12" action="ppaction://hlinksldjump"/>
            <a:extLst>
              <a:ext uri="{FF2B5EF4-FFF2-40B4-BE49-F238E27FC236}">
                <a16:creationId xmlns:a16="http://schemas.microsoft.com/office/drawing/2014/main" id="{8D391317-DB44-46AC-9E25-2629E6A2142F}"/>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13" action="ppaction://hlinksldjump"/>
            <a:extLst>
              <a:ext uri="{FF2B5EF4-FFF2-40B4-BE49-F238E27FC236}">
                <a16:creationId xmlns:a16="http://schemas.microsoft.com/office/drawing/2014/main" id="{2138D7BA-0914-45F4-B73B-CDF5BF2FE2FF}"/>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5989600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8A85E2-4CC2-483B-9E65-9289AA1F86D1}"/>
              </a:ext>
            </a:extLst>
          </p:cNvPr>
          <p:cNvSpPr>
            <a:spLocks noGrp="1"/>
          </p:cNvSpPr>
          <p:nvPr>
            <p:ph type="title"/>
          </p:nvPr>
        </p:nvSpPr>
        <p:spPr/>
        <p:txBody>
          <a:bodyPr/>
          <a:lstStyle/>
          <a:p>
            <a:r>
              <a:rPr lang="fr-FR" dirty="0"/>
              <a:t>Le marché de l’accessibilité</a:t>
            </a:r>
          </a:p>
        </p:txBody>
      </p:sp>
      <p:sp>
        <p:nvSpPr>
          <p:cNvPr id="3" name="Espace réservé du texte 2">
            <a:extLst>
              <a:ext uri="{FF2B5EF4-FFF2-40B4-BE49-F238E27FC236}">
                <a16:creationId xmlns:a16="http://schemas.microsoft.com/office/drawing/2014/main" id="{34AB4CED-5158-4C47-99A0-36F64BF1EF73}"/>
              </a:ext>
            </a:extLst>
          </p:cNvPr>
          <p:cNvSpPr>
            <a:spLocks noGrp="1"/>
          </p:cNvSpPr>
          <p:nvPr>
            <p:ph type="body" sz="quarter" idx="10"/>
          </p:nvPr>
        </p:nvSpPr>
        <p:spPr>
          <a:xfrm>
            <a:off x="1826926" y="671322"/>
            <a:ext cx="9777984" cy="2560701"/>
          </a:xfrm>
        </p:spPr>
        <p:txBody>
          <a:bodyPr/>
          <a:lstStyle/>
          <a:p>
            <a:r>
              <a:rPr lang="fr-FR" sz="1600" dirty="0"/>
              <a:t>Environ </a:t>
            </a:r>
            <a:r>
              <a:rPr lang="fr-FR" sz="1600" b="1" dirty="0"/>
              <a:t>15%</a:t>
            </a:r>
            <a:r>
              <a:rPr lang="fr-FR" sz="1600" dirty="0"/>
              <a:t> des habitants de la planète vivent avec une certaine forme de handicap, dont 2 à 4% avec de grandes difficultés (OMS, 2011)</a:t>
            </a:r>
          </a:p>
          <a:p>
            <a:endParaRPr lang="fr-FR" sz="1600" dirty="0"/>
          </a:p>
          <a:p>
            <a:r>
              <a:rPr lang="fr-FR" sz="1600" dirty="0"/>
              <a:t>En France</a:t>
            </a:r>
          </a:p>
          <a:p>
            <a:pPr marL="285750" indent="-285750">
              <a:buFont typeface="Arial" panose="020B0604020202020204" pitchFamily="34" charset="0"/>
              <a:buChar char="•"/>
            </a:pPr>
            <a:r>
              <a:rPr lang="fr-FR" sz="1600" b="1" dirty="0"/>
              <a:t>4,6 M</a:t>
            </a:r>
            <a:r>
              <a:rPr lang="fr-FR" sz="1600" dirty="0"/>
              <a:t> de personnes présentent une forme de handicap, soit 14% de la population de 20 à 59 ans (INSEE)</a:t>
            </a:r>
          </a:p>
          <a:p>
            <a:pPr marL="285750" indent="-285750">
              <a:buFont typeface="Arial" panose="020B0604020202020204" pitchFamily="34" charset="0"/>
              <a:buChar char="•"/>
            </a:pPr>
            <a:r>
              <a:rPr lang="fr-FR" sz="1600" b="1" dirty="0"/>
              <a:t>Sept</a:t>
            </a:r>
            <a:r>
              <a:rPr lang="fr-FR" sz="1600" dirty="0"/>
              <a:t> adultes sur dix portent des lunettes</a:t>
            </a:r>
          </a:p>
          <a:p>
            <a:pPr marL="285750" indent="-285750">
              <a:buFont typeface="Arial" panose="020B0604020202020204" pitchFamily="34" charset="0"/>
              <a:buChar char="•"/>
            </a:pPr>
            <a:r>
              <a:rPr lang="fr-FR" sz="1600" b="1" dirty="0"/>
              <a:t>24 %</a:t>
            </a:r>
            <a:r>
              <a:rPr lang="fr-FR" sz="1600" dirty="0"/>
              <a:t> des personnes &gt;= 80 ans ont des difficultés pour voir les caractères d’imprimerie d’un journal</a:t>
            </a:r>
          </a:p>
          <a:p>
            <a:pPr marL="285750" indent="-285750">
              <a:buFont typeface="Arial" panose="020B0604020202020204" pitchFamily="34" charset="0"/>
              <a:buChar char="•"/>
            </a:pPr>
            <a:r>
              <a:rPr lang="fr-FR" sz="1600" b="1" dirty="0"/>
              <a:t>30%</a:t>
            </a:r>
            <a:r>
              <a:rPr lang="fr-FR" sz="1600" dirty="0"/>
              <a:t> de la population est touchée par la presbytie, soit 20 millions de personnes</a:t>
            </a:r>
          </a:p>
          <a:p>
            <a:endParaRPr lang="fr-FR" sz="1600" dirty="0"/>
          </a:p>
        </p:txBody>
      </p:sp>
      <p:pic>
        <p:nvPicPr>
          <p:cNvPr id="5" name="Image 4">
            <a:extLst>
              <a:ext uri="{FF2B5EF4-FFF2-40B4-BE49-F238E27FC236}">
                <a16:creationId xmlns:a16="http://schemas.microsoft.com/office/drawing/2014/main" id="{B5F4BC10-463E-49A8-A6DF-54D9A2F064C0}"/>
              </a:ext>
            </a:extLst>
          </p:cNvPr>
          <p:cNvPicPr>
            <a:picLocks noChangeAspect="1"/>
          </p:cNvPicPr>
          <p:nvPr/>
        </p:nvPicPr>
        <p:blipFill>
          <a:blip r:embed="rId2"/>
          <a:stretch>
            <a:fillRect/>
          </a:stretch>
        </p:blipFill>
        <p:spPr>
          <a:xfrm>
            <a:off x="3829783" y="3489402"/>
            <a:ext cx="6395258" cy="3060457"/>
          </a:xfrm>
          <a:prstGeom prst="rect">
            <a:avLst/>
          </a:prstGeom>
        </p:spPr>
      </p:pic>
      <p:sp>
        <p:nvSpPr>
          <p:cNvPr id="4" name="Espace réservé du numéro de diapositive 3">
            <a:extLst>
              <a:ext uri="{FF2B5EF4-FFF2-40B4-BE49-F238E27FC236}">
                <a16:creationId xmlns:a16="http://schemas.microsoft.com/office/drawing/2014/main" id="{D21353C1-2D3D-4DF5-8996-6DDC1D9455BF}"/>
              </a:ext>
            </a:extLst>
          </p:cNvPr>
          <p:cNvSpPr>
            <a:spLocks noGrp="1"/>
          </p:cNvSpPr>
          <p:nvPr>
            <p:ph type="sldNum" sz="quarter" idx="12"/>
          </p:nvPr>
        </p:nvSpPr>
        <p:spPr/>
        <p:txBody>
          <a:bodyPr/>
          <a:lstStyle/>
          <a:p>
            <a:fld id="{E349EFCA-1D56-47B0-9E12-90EC9BA2FE55}" type="slidenum">
              <a:rPr lang="fr-FR" smtClean="0"/>
              <a:pPr/>
              <a:t>22</a:t>
            </a:fld>
            <a:endParaRPr lang="fr-FR" dirty="0"/>
          </a:p>
        </p:txBody>
      </p:sp>
      <p:sp>
        <p:nvSpPr>
          <p:cNvPr id="12" name="Rectangle 11">
            <a:hlinkClick r:id="rId3" action="ppaction://hlinksldjump"/>
            <a:extLst>
              <a:ext uri="{FF2B5EF4-FFF2-40B4-BE49-F238E27FC236}">
                <a16:creationId xmlns:a16="http://schemas.microsoft.com/office/drawing/2014/main" id="{74278BBC-EF3D-4306-AF1E-D5225600661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E1A44A5A-6F98-4F1F-A4E5-6B2F9D0201DE}"/>
              </a:ext>
            </a:extLst>
          </p:cNvPr>
          <p:cNvSpPr/>
          <p:nvPr/>
        </p:nvSpPr>
        <p:spPr bwMode="auto">
          <a:xfrm>
            <a:off x="122052" y="1976821"/>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A31B3A7D-F3D6-4887-890C-D78D6E2F6203}"/>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E2B9EB55-9447-4C23-90B9-21DB9A79C474}"/>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C24F9558-9443-4621-8C61-5D02F936D86C}"/>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B0236C45-A232-47B6-9B9D-977EEE7E6B11}"/>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50F9BD0E-E87F-41EE-942A-E2FFB31CF1BD}"/>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B1E73E8E-9729-48CE-A4DF-A16BB4424344}"/>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B6DDFC95-35D6-40B0-BC7D-7C6E6BFC8F5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334C1B2B-4528-40F0-A471-AAD753E636F0}"/>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151470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Simulation</a:t>
            </a:r>
            <a:br>
              <a:rPr lang="en-US" dirty="0"/>
            </a:br>
            <a:r>
              <a:rPr lang="en-US" dirty="0"/>
              <a:t>Situations de handicap</a:t>
            </a:r>
          </a:p>
        </p:txBody>
      </p:sp>
      <p:sp>
        <p:nvSpPr>
          <p:cNvPr id="4" name="Text Placeholder 3"/>
          <p:cNvSpPr>
            <a:spLocks noGrp="1"/>
          </p:cNvSpPr>
          <p:nvPr>
            <p:ph type="body" sz="quarter" idx="12"/>
          </p:nvPr>
        </p:nvSpPr>
        <p:spPr>
          <a:xfrm>
            <a:off x="585216" y="3977319"/>
            <a:ext cx="9144000" cy="923330"/>
          </a:xfrm>
        </p:spPr>
        <p:txBody>
          <a:bodyPr/>
          <a:lstStyle/>
          <a:p>
            <a:r>
              <a:rPr lang="en-US" dirty="0">
                <a:hlinkClick r:id="rId3"/>
              </a:rPr>
              <a:t>https://www.un.org/fr/webaccessibility</a:t>
            </a:r>
            <a:endParaRPr lang="en-US" dirty="0"/>
          </a:p>
          <a:p>
            <a:endParaRPr lang="en-US" dirty="0"/>
          </a:p>
          <a:p>
            <a:r>
              <a:rPr lang="en-US" dirty="0">
                <a:hlinkClick r:id="rId4"/>
              </a:rPr>
              <a:t>https://www.atalan.fr/agissons/fr</a:t>
            </a:r>
            <a:endParaRPr lang="en-US" dirty="0"/>
          </a:p>
        </p:txBody>
      </p:sp>
      <p:sp>
        <p:nvSpPr>
          <p:cNvPr id="2" name="Espace réservé du numéro de diapositive 1">
            <a:extLst>
              <a:ext uri="{FF2B5EF4-FFF2-40B4-BE49-F238E27FC236}">
                <a16:creationId xmlns:a16="http://schemas.microsoft.com/office/drawing/2014/main" id="{026673B1-26FC-4A84-9561-C8A54E29B869}"/>
              </a:ext>
            </a:extLst>
          </p:cNvPr>
          <p:cNvSpPr>
            <a:spLocks noGrp="1"/>
          </p:cNvSpPr>
          <p:nvPr>
            <p:ph type="sldNum" sz="quarter" idx="13"/>
          </p:nvPr>
        </p:nvSpPr>
        <p:spPr/>
        <p:txBody>
          <a:bodyPr/>
          <a:lstStyle/>
          <a:p>
            <a:fld id="{E349EFCA-1D56-47B0-9E12-90EC9BA2FE55}" type="slidenum">
              <a:rPr lang="fr-FR" smtClean="0"/>
              <a:pPr/>
              <a:t>23</a:t>
            </a:fld>
            <a:endParaRPr lang="fr-FR" dirty="0"/>
          </a:p>
        </p:txBody>
      </p:sp>
    </p:spTree>
    <p:extLst>
      <p:ext uri="{BB962C8B-B14F-4D97-AF65-F5344CB8AC3E}">
        <p14:creationId xmlns:p14="http://schemas.microsoft.com/office/powerpoint/2010/main" val="31061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21004"/>
            <a:ext cx="4167887" cy="2215991"/>
          </a:xfrm>
        </p:spPr>
        <p:txBody>
          <a:bodyPr/>
          <a:lstStyle/>
          <a:p>
            <a:r>
              <a:rPr lang="en-US" dirty="0" err="1"/>
              <a:t>Maturité</a:t>
            </a:r>
            <a:r>
              <a:rPr lang="en-US" dirty="0"/>
              <a:t> des </a:t>
            </a:r>
            <a:r>
              <a:rPr lang="en-US" dirty="0" err="1"/>
              <a:t>entreprises</a:t>
            </a:r>
            <a:r>
              <a:rPr lang="en-US" dirty="0"/>
              <a:t> en matière </a:t>
            </a:r>
            <a:r>
              <a:rPr lang="en-US" dirty="0" err="1"/>
              <a:t>d’accessibilité</a:t>
            </a:r>
            <a:endParaRPr lang="en-US" dirty="0"/>
          </a:p>
        </p:txBody>
      </p:sp>
      <p:sp>
        <p:nvSpPr>
          <p:cNvPr id="2" name="Espace réservé du numéro de diapositive 1">
            <a:extLst>
              <a:ext uri="{FF2B5EF4-FFF2-40B4-BE49-F238E27FC236}">
                <a16:creationId xmlns:a16="http://schemas.microsoft.com/office/drawing/2014/main" id="{5E931B09-6606-46FD-B588-74F6CB2127DE}"/>
              </a:ext>
            </a:extLst>
          </p:cNvPr>
          <p:cNvSpPr>
            <a:spLocks noGrp="1"/>
          </p:cNvSpPr>
          <p:nvPr>
            <p:ph type="sldNum" sz="quarter" idx="13"/>
          </p:nvPr>
        </p:nvSpPr>
        <p:spPr/>
        <p:txBody>
          <a:bodyPr/>
          <a:lstStyle/>
          <a:p>
            <a:fld id="{E349EFCA-1D56-47B0-9E12-90EC9BA2FE55}" type="slidenum">
              <a:rPr lang="fr-FR" smtClean="0"/>
              <a:pPr/>
              <a:t>24</a:t>
            </a:fld>
            <a:endParaRPr lang="fr-FR" dirty="0"/>
          </a:p>
        </p:txBody>
      </p:sp>
    </p:spTree>
    <p:extLst>
      <p:ext uri="{BB962C8B-B14F-4D97-AF65-F5344CB8AC3E}">
        <p14:creationId xmlns:p14="http://schemas.microsoft.com/office/powerpoint/2010/main" val="387126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F0B3EE-C116-4834-A315-63C5EBB5825D}"/>
              </a:ext>
            </a:extLst>
          </p:cNvPr>
          <p:cNvSpPr>
            <a:spLocks noGrp="1"/>
          </p:cNvSpPr>
          <p:nvPr>
            <p:ph type="title"/>
          </p:nvPr>
        </p:nvSpPr>
        <p:spPr/>
        <p:txBody>
          <a:bodyPr/>
          <a:lstStyle/>
          <a:p>
            <a:r>
              <a:rPr lang="fr-FR" dirty="0"/>
              <a:t>Enquête Kantar-TNS (Sofres), 2018</a:t>
            </a:r>
          </a:p>
        </p:txBody>
      </p:sp>
      <p:sp>
        <p:nvSpPr>
          <p:cNvPr id="3" name="Espace réservé du texte 2">
            <a:extLst>
              <a:ext uri="{FF2B5EF4-FFF2-40B4-BE49-F238E27FC236}">
                <a16:creationId xmlns:a16="http://schemas.microsoft.com/office/drawing/2014/main" id="{115EF04B-9D0B-4EA0-BE4A-AA7FE19B2714}"/>
              </a:ext>
            </a:extLst>
          </p:cNvPr>
          <p:cNvSpPr>
            <a:spLocks noGrp="1"/>
          </p:cNvSpPr>
          <p:nvPr>
            <p:ph type="body" sz="quarter" idx="10"/>
          </p:nvPr>
        </p:nvSpPr>
        <p:spPr>
          <a:xfrm>
            <a:off x="1826926" y="719862"/>
            <a:ext cx="9777984" cy="1920526"/>
          </a:xfrm>
        </p:spPr>
        <p:txBody>
          <a:bodyPr/>
          <a:lstStyle/>
          <a:p>
            <a:pPr marL="342900" indent="-342900">
              <a:buFont typeface="Arial" panose="020B0604020202020204" pitchFamily="34" charset="0"/>
              <a:buChar char="•"/>
            </a:pPr>
            <a:r>
              <a:rPr lang="fr-FR" sz="2400" dirty="0"/>
              <a:t>97% des entreprises estiment ce sujet important mais la mise en œuvre reste théorique</a:t>
            </a:r>
          </a:p>
          <a:p>
            <a:pPr marL="342900" indent="-342900">
              <a:buFont typeface="Arial" panose="020B0604020202020204" pitchFamily="34" charset="0"/>
              <a:buChar char="•"/>
            </a:pPr>
            <a:r>
              <a:rPr lang="fr-FR" sz="2400" dirty="0"/>
              <a:t>1 entreprise sur 4 ne connait pas les implications de la loi de 2005</a:t>
            </a:r>
          </a:p>
          <a:p>
            <a:pPr marL="342900" indent="-342900">
              <a:buFont typeface="Arial" panose="020B0604020202020204" pitchFamily="34" charset="0"/>
              <a:buChar char="•"/>
            </a:pPr>
            <a:r>
              <a:rPr lang="fr-FR" sz="2400" dirty="0"/>
              <a:t>13% disposent d’une équipe dédiée au handicap</a:t>
            </a:r>
          </a:p>
          <a:p>
            <a:pPr marL="571500" lvl="1" indent="-342900">
              <a:buFont typeface="Arial" panose="020B0604020202020204" pitchFamily="34" charset="0"/>
              <a:buChar char="•"/>
            </a:pPr>
            <a:r>
              <a:rPr lang="fr-FR" sz="1600" dirty="0"/>
              <a:t>39% pour les entreprises de plus de 250 salariés</a:t>
            </a:r>
          </a:p>
        </p:txBody>
      </p:sp>
      <p:pic>
        <p:nvPicPr>
          <p:cNvPr id="4" name="Image 3">
            <a:extLst>
              <a:ext uri="{FF2B5EF4-FFF2-40B4-BE49-F238E27FC236}">
                <a16:creationId xmlns:a16="http://schemas.microsoft.com/office/drawing/2014/main" id="{33D19D53-2B08-4079-8A34-342BD361F30A}"/>
              </a:ext>
            </a:extLst>
          </p:cNvPr>
          <p:cNvPicPr>
            <a:picLocks noChangeAspect="1"/>
          </p:cNvPicPr>
          <p:nvPr/>
        </p:nvPicPr>
        <p:blipFill>
          <a:blip r:embed="rId2"/>
          <a:stretch>
            <a:fillRect/>
          </a:stretch>
        </p:blipFill>
        <p:spPr>
          <a:xfrm>
            <a:off x="3202371" y="3108083"/>
            <a:ext cx="7488934" cy="3178187"/>
          </a:xfrm>
          <a:prstGeom prst="rect">
            <a:avLst/>
          </a:prstGeom>
        </p:spPr>
      </p:pic>
      <p:sp>
        <p:nvSpPr>
          <p:cNvPr id="5" name="Espace réservé du numéro de diapositive 4">
            <a:extLst>
              <a:ext uri="{FF2B5EF4-FFF2-40B4-BE49-F238E27FC236}">
                <a16:creationId xmlns:a16="http://schemas.microsoft.com/office/drawing/2014/main" id="{17381B95-6FC0-4DFD-AE1E-AC1EAB069A27}"/>
              </a:ext>
            </a:extLst>
          </p:cNvPr>
          <p:cNvSpPr>
            <a:spLocks noGrp="1"/>
          </p:cNvSpPr>
          <p:nvPr>
            <p:ph type="sldNum" sz="quarter" idx="12"/>
          </p:nvPr>
        </p:nvSpPr>
        <p:spPr/>
        <p:txBody>
          <a:bodyPr/>
          <a:lstStyle/>
          <a:p>
            <a:fld id="{E349EFCA-1D56-47B0-9E12-90EC9BA2FE55}" type="slidenum">
              <a:rPr lang="fr-FR" smtClean="0"/>
              <a:pPr/>
              <a:t>25</a:t>
            </a:fld>
            <a:endParaRPr lang="fr-FR" dirty="0"/>
          </a:p>
        </p:txBody>
      </p:sp>
      <p:sp>
        <p:nvSpPr>
          <p:cNvPr id="12" name="Rectangle 11">
            <a:hlinkClick r:id="rId3" action="ppaction://hlinksldjump"/>
            <a:extLst>
              <a:ext uri="{FF2B5EF4-FFF2-40B4-BE49-F238E27FC236}">
                <a16:creationId xmlns:a16="http://schemas.microsoft.com/office/drawing/2014/main" id="{6405E99B-00A1-4C22-BD13-5D0EA52AA33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82BF956A-8CD9-4275-BD90-698E96FA8A65}"/>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2ABF8E09-67B1-48D2-9403-FB188A1003C1}"/>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72B295B7-01B4-4390-AB31-484C7C6A0B11}"/>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C7C954E7-695D-4030-BEF3-9C321D5E5EB4}"/>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E82188DD-4543-430A-90E6-EDF870CB425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56BD7D7B-5B7A-4E39-8BEA-ABC538A38070}"/>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76C6F6D2-9842-43C1-BB30-1808CB2C260A}"/>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FA4D79E8-8FE5-4075-8FB3-739C6C8C2F94}"/>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48C311DB-3C8A-4B66-959F-D76CE7F0E148}"/>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894974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054BE-2AF4-407C-9C59-37AEEE069388}"/>
              </a:ext>
            </a:extLst>
          </p:cNvPr>
          <p:cNvSpPr>
            <a:spLocks noGrp="1"/>
          </p:cNvSpPr>
          <p:nvPr>
            <p:ph type="title"/>
          </p:nvPr>
        </p:nvSpPr>
        <p:spPr/>
        <p:txBody>
          <a:bodyPr/>
          <a:lstStyle/>
          <a:p>
            <a:r>
              <a:rPr lang="fr-FR" dirty="0"/>
              <a:t>Labels et certifications</a:t>
            </a:r>
          </a:p>
        </p:txBody>
      </p:sp>
      <p:sp>
        <p:nvSpPr>
          <p:cNvPr id="3" name="Espace réservé du texte 2">
            <a:extLst>
              <a:ext uri="{FF2B5EF4-FFF2-40B4-BE49-F238E27FC236}">
                <a16:creationId xmlns:a16="http://schemas.microsoft.com/office/drawing/2014/main" id="{A1ADC5BE-390F-4574-8059-7D5C092C4E71}"/>
              </a:ext>
            </a:extLst>
          </p:cNvPr>
          <p:cNvSpPr>
            <a:spLocks noGrp="1"/>
          </p:cNvSpPr>
          <p:nvPr>
            <p:ph type="body" sz="quarter" idx="10"/>
          </p:nvPr>
        </p:nvSpPr>
        <p:spPr>
          <a:xfrm>
            <a:off x="1826926" y="668826"/>
            <a:ext cx="9777984" cy="5084469"/>
          </a:xfrm>
        </p:spPr>
        <p:txBody>
          <a:bodyPr/>
          <a:lstStyle/>
          <a:p>
            <a:r>
              <a:rPr lang="fr-FR" dirty="0"/>
              <a:t>e-accessible</a:t>
            </a:r>
          </a:p>
          <a:p>
            <a:endParaRPr lang="fr-FR" dirty="0"/>
          </a:p>
          <a:p>
            <a:endParaRPr lang="fr-FR" dirty="0"/>
          </a:p>
          <a:p>
            <a:endParaRPr lang="fr-FR" dirty="0"/>
          </a:p>
          <a:p>
            <a:endParaRPr lang="fr-FR" dirty="0"/>
          </a:p>
          <a:p>
            <a:endParaRPr lang="fr-FR" dirty="0"/>
          </a:p>
          <a:p>
            <a:r>
              <a:rPr lang="fr-FR" dirty="0"/>
              <a:t>AccessiWeb</a:t>
            </a:r>
          </a:p>
          <a:p>
            <a:endParaRPr lang="fr-FR" dirty="0"/>
          </a:p>
          <a:p>
            <a:endParaRPr lang="fr-FR" dirty="0"/>
          </a:p>
          <a:p>
            <a:r>
              <a:rPr lang="fr-FR" dirty="0"/>
              <a:t>Opquast</a:t>
            </a:r>
          </a:p>
        </p:txBody>
      </p:sp>
      <p:pic>
        <p:nvPicPr>
          <p:cNvPr id="4" name="Image 3">
            <a:extLst>
              <a:ext uri="{FF2B5EF4-FFF2-40B4-BE49-F238E27FC236}">
                <a16:creationId xmlns:a16="http://schemas.microsoft.com/office/drawing/2014/main" id="{AB9B09BB-5D2B-4592-AB13-F849B7E2B1BD}"/>
              </a:ext>
            </a:extLst>
          </p:cNvPr>
          <p:cNvPicPr>
            <a:picLocks noChangeAspect="1"/>
          </p:cNvPicPr>
          <p:nvPr/>
        </p:nvPicPr>
        <p:blipFill>
          <a:blip r:embed="rId2"/>
          <a:stretch>
            <a:fillRect/>
          </a:stretch>
        </p:blipFill>
        <p:spPr>
          <a:xfrm>
            <a:off x="4381436" y="786025"/>
            <a:ext cx="6090275" cy="2189255"/>
          </a:xfrm>
          <a:prstGeom prst="rect">
            <a:avLst/>
          </a:prstGeom>
        </p:spPr>
      </p:pic>
      <p:pic>
        <p:nvPicPr>
          <p:cNvPr id="5" name="Image 4">
            <a:extLst>
              <a:ext uri="{FF2B5EF4-FFF2-40B4-BE49-F238E27FC236}">
                <a16:creationId xmlns:a16="http://schemas.microsoft.com/office/drawing/2014/main" id="{E8CF73B3-26E6-470E-9A67-E2CEE9AD1DD5}"/>
              </a:ext>
            </a:extLst>
          </p:cNvPr>
          <p:cNvPicPr>
            <a:picLocks noChangeAspect="1"/>
          </p:cNvPicPr>
          <p:nvPr/>
        </p:nvPicPr>
        <p:blipFill>
          <a:blip r:embed="rId3"/>
          <a:stretch>
            <a:fillRect/>
          </a:stretch>
        </p:blipFill>
        <p:spPr>
          <a:xfrm>
            <a:off x="4381435" y="3736722"/>
            <a:ext cx="6090275" cy="734379"/>
          </a:xfrm>
          <a:prstGeom prst="rect">
            <a:avLst/>
          </a:prstGeom>
        </p:spPr>
      </p:pic>
      <p:pic>
        <p:nvPicPr>
          <p:cNvPr id="6" name="Image 5">
            <a:extLst>
              <a:ext uri="{FF2B5EF4-FFF2-40B4-BE49-F238E27FC236}">
                <a16:creationId xmlns:a16="http://schemas.microsoft.com/office/drawing/2014/main" id="{BC765047-16D0-40A6-974D-022E3B148116}"/>
              </a:ext>
            </a:extLst>
          </p:cNvPr>
          <p:cNvPicPr>
            <a:picLocks noChangeAspect="1"/>
          </p:cNvPicPr>
          <p:nvPr/>
        </p:nvPicPr>
        <p:blipFill>
          <a:blip r:embed="rId4"/>
          <a:stretch>
            <a:fillRect/>
          </a:stretch>
        </p:blipFill>
        <p:spPr>
          <a:xfrm>
            <a:off x="4381434" y="5232543"/>
            <a:ext cx="6090275" cy="1318604"/>
          </a:xfrm>
          <a:prstGeom prst="rect">
            <a:avLst/>
          </a:prstGeom>
        </p:spPr>
      </p:pic>
      <p:sp>
        <p:nvSpPr>
          <p:cNvPr id="7" name="Espace réservé du numéro de diapositive 6">
            <a:extLst>
              <a:ext uri="{FF2B5EF4-FFF2-40B4-BE49-F238E27FC236}">
                <a16:creationId xmlns:a16="http://schemas.microsoft.com/office/drawing/2014/main" id="{ECEBFC0F-6AC1-4B92-8A7F-E7E925A25725}"/>
              </a:ext>
            </a:extLst>
          </p:cNvPr>
          <p:cNvSpPr>
            <a:spLocks noGrp="1"/>
          </p:cNvSpPr>
          <p:nvPr>
            <p:ph type="sldNum" sz="quarter" idx="12"/>
          </p:nvPr>
        </p:nvSpPr>
        <p:spPr/>
        <p:txBody>
          <a:bodyPr/>
          <a:lstStyle/>
          <a:p>
            <a:fld id="{E349EFCA-1D56-47B0-9E12-90EC9BA2FE55}" type="slidenum">
              <a:rPr lang="fr-FR" smtClean="0"/>
              <a:pPr/>
              <a:t>26</a:t>
            </a:fld>
            <a:endParaRPr lang="fr-FR" dirty="0"/>
          </a:p>
        </p:txBody>
      </p:sp>
      <p:sp>
        <p:nvSpPr>
          <p:cNvPr id="14" name="Rectangle 13">
            <a:hlinkClick r:id="rId5" action="ppaction://hlinksldjump"/>
            <a:extLst>
              <a:ext uri="{FF2B5EF4-FFF2-40B4-BE49-F238E27FC236}">
                <a16:creationId xmlns:a16="http://schemas.microsoft.com/office/drawing/2014/main" id="{867D40F5-0168-4BCB-9831-219F08371A05}"/>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5" name="Rectangle 14">
            <a:hlinkClick r:id="rId6" action="ppaction://hlinksldjump"/>
            <a:extLst>
              <a:ext uri="{FF2B5EF4-FFF2-40B4-BE49-F238E27FC236}">
                <a16:creationId xmlns:a16="http://schemas.microsoft.com/office/drawing/2014/main" id="{B22560B0-245C-4999-8CC8-6F5856A35E64}"/>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6" name="Rectangle 15">
            <a:hlinkClick r:id="rId7" action="ppaction://hlinksldjump"/>
            <a:extLst>
              <a:ext uri="{FF2B5EF4-FFF2-40B4-BE49-F238E27FC236}">
                <a16:creationId xmlns:a16="http://schemas.microsoft.com/office/drawing/2014/main" id="{B23AD2E1-52DD-4912-A3DB-F7235C77C441}"/>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7" name="Rectangle 16">
            <a:hlinkClick r:id="rId8" action="ppaction://hlinksldjump"/>
            <a:extLst>
              <a:ext uri="{FF2B5EF4-FFF2-40B4-BE49-F238E27FC236}">
                <a16:creationId xmlns:a16="http://schemas.microsoft.com/office/drawing/2014/main" id="{221DEDE9-FB2C-4B8D-9192-FAB95B5DFE1F}"/>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8" name="Rectangle 17">
            <a:hlinkClick r:id="rId9" action="ppaction://hlinksldjump"/>
            <a:extLst>
              <a:ext uri="{FF2B5EF4-FFF2-40B4-BE49-F238E27FC236}">
                <a16:creationId xmlns:a16="http://schemas.microsoft.com/office/drawing/2014/main" id="{E90D2436-8D4C-4282-AE84-FD8D88E602F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9" name="Rectangle 18">
            <a:hlinkClick r:id="rId10" action="ppaction://hlinksldjump"/>
            <a:extLst>
              <a:ext uri="{FF2B5EF4-FFF2-40B4-BE49-F238E27FC236}">
                <a16:creationId xmlns:a16="http://schemas.microsoft.com/office/drawing/2014/main" id="{102B77BE-C4E0-4751-90B7-FE1E222AE9A8}"/>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0" name="Rectangle 19">
            <a:hlinkClick r:id="rId11" action="ppaction://hlinksldjump"/>
            <a:extLst>
              <a:ext uri="{FF2B5EF4-FFF2-40B4-BE49-F238E27FC236}">
                <a16:creationId xmlns:a16="http://schemas.microsoft.com/office/drawing/2014/main" id="{FCE7962D-C8AB-4A1F-B0CD-47AF43911696}"/>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7E6B5F03-32D8-4D73-8A11-8E084A21D771}"/>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3" action="ppaction://hlinksldjump"/>
            <a:extLst>
              <a:ext uri="{FF2B5EF4-FFF2-40B4-BE49-F238E27FC236}">
                <a16:creationId xmlns:a16="http://schemas.microsoft.com/office/drawing/2014/main" id="{4D538178-6B84-4468-ADFB-44C08D27525D}"/>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hlinkClick r:id="rId14" action="ppaction://hlinksldjump"/>
            <a:extLst>
              <a:ext uri="{FF2B5EF4-FFF2-40B4-BE49-F238E27FC236}">
                <a16:creationId xmlns:a16="http://schemas.microsoft.com/office/drawing/2014/main" id="{52A7D4F0-3BFB-45B7-A52A-83A51484F777}"/>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6467285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54D587-6A1F-4EC9-8E36-A665822CCE98}"/>
              </a:ext>
            </a:extLst>
          </p:cNvPr>
          <p:cNvSpPr>
            <a:spLocks noGrp="1"/>
          </p:cNvSpPr>
          <p:nvPr>
            <p:ph type="title"/>
          </p:nvPr>
        </p:nvSpPr>
        <p:spPr/>
        <p:txBody>
          <a:bodyPr/>
          <a:lstStyle/>
          <a:p>
            <a:r>
              <a:rPr lang="fr-FR" dirty="0"/>
              <a:t>EMEA APPS - Sondage</a:t>
            </a:r>
          </a:p>
        </p:txBody>
      </p:sp>
      <p:sp>
        <p:nvSpPr>
          <p:cNvPr id="3" name="Espace réservé du texte 2">
            <a:extLst>
              <a:ext uri="{FF2B5EF4-FFF2-40B4-BE49-F238E27FC236}">
                <a16:creationId xmlns:a16="http://schemas.microsoft.com/office/drawing/2014/main" id="{AEDC22DA-3BEC-45E7-BD28-663AF40CC0A5}"/>
              </a:ext>
            </a:extLst>
          </p:cNvPr>
          <p:cNvSpPr>
            <a:spLocks noGrp="1"/>
          </p:cNvSpPr>
          <p:nvPr>
            <p:ph type="body" sz="quarter" idx="10"/>
          </p:nvPr>
        </p:nvSpPr>
        <p:spPr>
          <a:xfrm>
            <a:off x="1826926" y="668826"/>
            <a:ext cx="9777984" cy="812530"/>
          </a:xfrm>
        </p:spPr>
        <p:txBody>
          <a:bodyPr/>
          <a:lstStyle/>
          <a:p>
            <a:r>
              <a:rPr lang="fr-FR" sz="2400" dirty="0"/>
              <a:t>34% de participation (82 sur 241) merci ! … continuez </a:t>
            </a:r>
            <a:r>
              <a:rPr lang="fr-FR" sz="2400" dirty="0">
                <a:sym typeface="Wingdings" panose="05000000000000000000" pitchFamily="2" charset="2"/>
              </a:rPr>
              <a:t></a:t>
            </a:r>
          </a:p>
          <a:p>
            <a:endParaRPr lang="fr-FR" sz="2400" dirty="0"/>
          </a:p>
        </p:txBody>
      </p:sp>
      <p:pic>
        <p:nvPicPr>
          <p:cNvPr id="7" name="Image 6">
            <a:extLst>
              <a:ext uri="{FF2B5EF4-FFF2-40B4-BE49-F238E27FC236}">
                <a16:creationId xmlns:a16="http://schemas.microsoft.com/office/drawing/2014/main" id="{DCD77F59-064C-4086-871E-4FB47ED1BA31}"/>
              </a:ext>
            </a:extLst>
          </p:cNvPr>
          <p:cNvPicPr>
            <a:picLocks noChangeAspect="1"/>
          </p:cNvPicPr>
          <p:nvPr/>
        </p:nvPicPr>
        <p:blipFill>
          <a:blip r:embed="rId2"/>
          <a:stretch>
            <a:fillRect/>
          </a:stretch>
        </p:blipFill>
        <p:spPr>
          <a:xfrm>
            <a:off x="6986495" y="4033094"/>
            <a:ext cx="4268252" cy="2565492"/>
          </a:xfrm>
          <a:prstGeom prst="rect">
            <a:avLst/>
          </a:prstGeom>
        </p:spPr>
      </p:pic>
      <p:pic>
        <p:nvPicPr>
          <p:cNvPr id="8" name="Image 7">
            <a:extLst>
              <a:ext uri="{FF2B5EF4-FFF2-40B4-BE49-F238E27FC236}">
                <a16:creationId xmlns:a16="http://schemas.microsoft.com/office/drawing/2014/main" id="{517E5747-E5A8-42C9-94ED-F39EF0A0297B}"/>
              </a:ext>
            </a:extLst>
          </p:cNvPr>
          <p:cNvPicPr>
            <a:picLocks noChangeAspect="1"/>
          </p:cNvPicPr>
          <p:nvPr/>
        </p:nvPicPr>
        <p:blipFill>
          <a:blip r:embed="rId3"/>
          <a:stretch>
            <a:fillRect/>
          </a:stretch>
        </p:blipFill>
        <p:spPr>
          <a:xfrm>
            <a:off x="2272586" y="1283632"/>
            <a:ext cx="4268252" cy="2554141"/>
          </a:xfrm>
          <a:prstGeom prst="rect">
            <a:avLst/>
          </a:prstGeom>
        </p:spPr>
      </p:pic>
      <p:pic>
        <p:nvPicPr>
          <p:cNvPr id="9" name="Image 8">
            <a:extLst>
              <a:ext uri="{FF2B5EF4-FFF2-40B4-BE49-F238E27FC236}">
                <a16:creationId xmlns:a16="http://schemas.microsoft.com/office/drawing/2014/main" id="{5ED37E7E-99CD-4B8D-8889-A8D6E73ED8EF}"/>
              </a:ext>
            </a:extLst>
          </p:cNvPr>
          <p:cNvPicPr>
            <a:picLocks noChangeAspect="1"/>
          </p:cNvPicPr>
          <p:nvPr/>
        </p:nvPicPr>
        <p:blipFill>
          <a:blip r:embed="rId4"/>
          <a:stretch>
            <a:fillRect/>
          </a:stretch>
        </p:blipFill>
        <p:spPr>
          <a:xfrm>
            <a:off x="2272587" y="4038420"/>
            <a:ext cx="4268254" cy="2554142"/>
          </a:xfrm>
          <a:prstGeom prst="rect">
            <a:avLst/>
          </a:prstGeom>
        </p:spPr>
      </p:pic>
      <p:pic>
        <p:nvPicPr>
          <p:cNvPr id="10" name="Image 9">
            <a:extLst>
              <a:ext uri="{FF2B5EF4-FFF2-40B4-BE49-F238E27FC236}">
                <a16:creationId xmlns:a16="http://schemas.microsoft.com/office/drawing/2014/main" id="{4AE705A8-AF07-4382-B373-DE61299AEB29}"/>
              </a:ext>
            </a:extLst>
          </p:cNvPr>
          <p:cNvPicPr>
            <a:picLocks noChangeAspect="1"/>
          </p:cNvPicPr>
          <p:nvPr/>
        </p:nvPicPr>
        <p:blipFill>
          <a:blip r:embed="rId5"/>
          <a:stretch>
            <a:fillRect/>
          </a:stretch>
        </p:blipFill>
        <p:spPr>
          <a:xfrm>
            <a:off x="6986495" y="1283632"/>
            <a:ext cx="4268252" cy="2554141"/>
          </a:xfrm>
          <a:prstGeom prst="rect">
            <a:avLst/>
          </a:prstGeom>
        </p:spPr>
      </p:pic>
      <p:sp>
        <p:nvSpPr>
          <p:cNvPr id="4" name="Espace réservé du numéro de diapositive 3">
            <a:extLst>
              <a:ext uri="{FF2B5EF4-FFF2-40B4-BE49-F238E27FC236}">
                <a16:creationId xmlns:a16="http://schemas.microsoft.com/office/drawing/2014/main" id="{823EC3E9-8818-4EB0-8207-90E1A2848322}"/>
              </a:ext>
            </a:extLst>
          </p:cNvPr>
          <p:cNvSpPr>
            <a:spLocks noGrp="1"/>
          </p:cNvSpPr>
          <p:nvPr>
            <p:ph type="sldNum" sz="quarter" idx="12"/>
          </p:nvPr>
        </p:nvSpPr>
        <p:spPr/>
        <p:txBody>
          <a:bodyPr/>
          <a:lstStyle/>
          <a:p>
            <a:fld id="{E349EFCA-1D56-47B0-9E12-90EC9BA2FE55}" type="slidenum">
              <a:rPr lang="fr-FR" smtClean="0"/>
              <a:pPr/>
              <a:t>27</a:t>
            </a:fld>
            <a:endParaRPr lang="fr-FR" dirty="0"/>
          </a:p>
        </p:txBody>
      </p:sp>
      <p:sp>
        <p:nvSpPr>
          <p:cNvPr id="17" name="Rectangle 16">
            <a:hlinkClick r:id="rId6" action="ppaction://hlinksldjump"/>
            <a:extLst>
              <a:ext uri="{FF2B5EF4-FFF2-40B4-BE49-F238E27FC236}">
                <a16:creationId xmlns:a16="http://schemas.microsoft.com/office/drawing/2014/main" id="{11E0942A-8441-4CB6-98E6-6AEC4D3601BF}"/>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8" name="Rectangle 17">
            <a:hlinkClick r:id="rId7" action="ppaction://hlinksldjump"/>
            <a:extLst>
              <a:ext uri="{FF2B5EF4-FFF2-40B4-BE49-F238E27FC236}">
                <a16:creationId xmlns:a16="http://schemas.microsoft.com/office/drawing/2014/main" id="{209183FF-08EF-44A4-A6C3-B084308C7C45}"/>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9" name="Rectangle 18">
            <a:hlinkClick r:id="rId8" action="ppaction://hlinksldjump"/>
            <a:extLst>
              <a:ext uri="{FF2B5EF4-FFF2-40B4-BE49-F238E27FC236}">
                <a16:creationId xmlns:a16="http://schemas.microsoft.com/office/drawing/2014/main" id="{AEA17C05-B0EF-4E5F-9CF9-A82F2836A6F6}"/>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0" name="Rectangle 19">
            <a:hlinkClick r:id="rId9" action="ppaction://hlinksldjump"/>
            <a:extLst>
              <a:ext uri="{FF2B5EF4-FFF2-40B4-BE49-F238E27FC236}">
                <a16:creationId xmlns:a16="http://schemas.microsoft.com/office/drawing/2014/main" id="{2EAC8890-7046-4DF7-925A-C13F4DC752AB}"/>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1" name="Rectangle 20">
            <a:hlinkClick r:id="rId10" action="ppaction://hlinksldjump"/>
            <a:extLst>
              <a:ext uri="{FF2B5EF4-FFF2-40B4-BE49-F238E27FC236}">
                <a16:creationId xmlns:a16="http://schemas.microsoft.com/office/drawing/2014/main" id="{583251D9-950D-4731-9FA1-5026177422A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2" name="Rectangle 21">
            <a:hlinkClick r:id="rId11" action="ppaction://hlinksldjump"/>
            <a:extLst>
              <a:ext uri="{FF2B5EF4-FFF2-40B4-BE49-F238E27FC236}">
                <a16:creationId xmlns:a16="http://schemas.microsoft.com/office/drawing/2014/main" id="{CF16C8D5-BDBA-448C-92D8-F86D35226A8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3" name="Rectangle 22">
            <a:hlinkClick r:id="rId12" action="ppaction://hlinksldjump"/>
            <a:extLst>
              <a:ext uri="{FF2B5EF4-FFF2-40B4-BE49-F238E27FC236}">
                <a16:creationId xmlns:a16="http://schemas.microsoft.com/office/drawing/2014/main" id="{5AA6531C-290A-4D86-814A-4D34AA9F3E89}"/>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13" action="ppaction://hlinksldjump"/>
            <a:extLst>
              <a:ext uri="{FF2B5EF4-FFF2-40B4-BE49-F238E27FC236}">
                <a16:creationId xmlns:a16="http://schemas.microsoft.com/office/drawing/2014/main" id="{3D063AE2-3D76-46F8-8ABD-83E3383A32CF}"/>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4" action="ppaction://hlinksldjump"/>
            <a:extLst>
              <a:ext uri="{FF2B5EF4-FFF2-40B4-BE49-F238E27FC236}">
                <a16:creationId xmlns:a16="http://schemas.microsoft.com/office/drawing/2014/main" id="{DBE359BB-2768-424B-B657-3840DE1B754A}"/>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5" action="ppaction://hlinksldjump"/>
            <a:extLst>
              <a:ext uri="{FF2B5EF4-FFF2-40B4-BE49-F238E27FC236}">
                <a16:creationId xmlns:a16="http://schemas.microsoft.com/office/drawing/2014/main" id="{92044083-4C93-4BD2-B4B9-A60E9B132149}"/>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62528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558B2-B32D-47C7-990D-09F0714D2FB6}"/>
              </a:ext>
            </a:extLst>
          </p:cNvPr>
          <p:cNvSpPr>
            <a:spLocks noGrp="1"/>
          </p:cNvSpPr>
          <p:nvPr>
            <p:ph type="title"/>
          </p:nvPr>
        </p:nvSpPr>
        <p:spPr/>
        <p:txBody>
          <a:bodyPr/>
          <a:lstStyle/>
          <a:p>
            <a:r>
              <a:rPr lang="fr-FR" dirty="0"/>
              <a:t>EMEA APPS - Verbatims</a:t>
            </a:r>
          </a:p>
        </p:txBody>
      </p:sp>
      <p:sp>
        <p:nvSpPr>
          <p:cNvPr id="3" name="Espace réservé du texte 2">
            <a:extLst>
              <a:ext uri="{FF2B5EF4-FFF2-40B4-BE49-F238E27FC236}">
                <a16:creationId xmlns:a16="http://schemas.microsoft.com/office/drawing/2014/main" id="{B53C1A3D-49F4-41CC-B288-5D929B0F57D0}"/>
              </a:ext>
            </a:extLst>
          </p:cNvPr>
          <p:cNvSpPr>
            <a:spLocks noGrp="1"/>
          </p:cNvSpPr>
          <p:nvPr>
            <p:ph type="body" sz="quarter" idx="10"/>
          </p:nvPr>
        </p:nvSpPr>
        <p:spPr>
          <a:xfrm>
            <a:off x="1826926" y="711356"/>
            <a:ext cx="9777984" cy="5970865"/>
          </a:xfrm>
        </p:spPr>
        <p:txBody>
          <a:bodyPr/>
          <a:lstStyle/>
          <a:p>
            <a:r>
              <a:rPr lang="fr-FR" sz="2000" dirty="0"/>
              <a:t>Rarement la priorité …</a:t>
            </a:r>
          </a:p>
          <a:p>
            <a:pPr marL="571500" lvl="1" indent="-342900">
              <a:buFont typeface="Arial" panose="020B0604020202020204" pitchFamily="34" charset="0"/>
              <a:buChar char="•"/>
            </a:pPr>
            <a:r>
              <a:rPr lang="fr-FR" sz="1600" i="1" dirty="0"/>
              <a:t>« Nous ne sommes pas forcement au courant de qu'il faut mettre en place pour y arriver et surtout c'est un problème de coût pour nos clients. Déjà que l'on a pas le temps de faire des tests... :( »</a:t>
            </a:r>
          </a:p>
          <a:p>
            <a:pPr marL="571500" lvl="1" indent="-342900">
              <a:buFont typeface="Arial" panose="020B0604020202020204" pitchFamily="34" charset="0"/>
              <a:buChar char="•"/>
            </a:pPr>
            <a:r>
              <a:rPr lang="fr-FR" sz="1600" i="1" dirty="0"/>
              <a:t>« Never been </a:t>
            </a:r>
            <a:r>
              <a:rPr lang="fr-FR" sz="1600" i="1" dirty="0" err="1"/>
              <a:t>asked</a:t>
            </a:r>
            <a:r>
              <a:rPr lang="fr-FR" sz="1600" i="1" dirty="0"/>
              <a:t> for »</a:t>
            </a:r>
          </a:p>
          <a:p>
            <a:pPr marL="571500" lvl="1" indent="-342900">
              <a:buFont typeface="Arial" panose="020B0604020202020204" pitchFamily="34" charset="0"/>
              <a:buChar char="•"/>
            </a:pPr>
            <a:r>
              <a:rPr lang="fr-FR" sz="1600" i="1" dirty="0"/>
              <a:t>« </a:t>
            </a:r>
            <a:r>
              <a:rPr lang="en-US" sz="1600" i="1" dirty="0"/>
              <a:t>Because accessibility has a cost to implement and customer prefers put the budget on other functionalities</a:t>
            </a:r>
            <a:r>
              <a:rPr lang="fr-FR" sz="1600" i="1" dirty="0"/>
              <a:t> »</a:t>
            </a:r>
          </a:p>
          <a:p>
            <a:endParaRPr lang="fr-FR" sz="2000" dirty="0"/>
          </a:p>
          <a:p>
            <a:r>
              <a:rPr lang="fr-FR" sz="2000" dirty="0"/>
              <a:t>… Mais le sujet n’est pas ignoré</a:t>
            </a:r>
          </a:p>
          <a:p>
            <a:pPr marL="571500" lvl="1" indent="-342900">
              <a:buFont typeface="Arial" panose="020B0604020202020204" pitchFamily="34" charset="0"/>
              <a:buChar char="•"/>
            </a:pPr>
            <a:r>
              <a:rPr lang="fr-FR" sz="1600" i="1" dirty="0"/>
              <a:t>« </a:t>
            </a:r>
            <a:r>
              <a:rPr lang="en-US" sz="1600" i="1" dirty="0"/>
              <a:t>Because the more accessible the web apps are, the more users will be able to use them</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 </a:t>
            </a:r>
            <a:r>
              <a:rPr lang="en-US" sz="1600" i="1" dirty="0" err="1"/>
              <a:t>mainy</a:t>
            </a:r>
            <a:r>
              <a:rPr lang="en-US" sz="1600" i="1" dirty="0"/>
              <a:t> work on government projects and it is one of the key drivers for </a:t>
            </a:r>
            <a:r>
              <a:rPr lang="en-US" sz="1600" i="1" dirty="0" err="1"/>
              <a:t>inclution</a:t>
            </a:r>
            <a:r>
              <a:rPr lang="en-US" sz="1600" i="1" dirty="0"/>
              <a:t> of the </a:t>
            </a:r>
            <a:r>
              <a:rPr lang="en-US" sz="1600" i="1" dirty="0" err="1"/>
              <a:t>populus</a:t>
            </a:r>
            <a:r>
              <a:rPr lang="en-US" sz="1600" i="1" dirty="0"/>
              <a:t> in government services</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 found some great stats on Accessibility (people with disabilities </a:t>
            </a:r>
            <a:r>
              <a:rPr lang="en-US" sz="1600" i="1" dirty="0" err="1"/>
              <a:t>etc</a:t>
            </a:r>
            <a:r>
              <a:rPr lang="en-US" sz="1600" i="1" dirty="0"/>
              <a:t>) that I always include in a requirement discussion with the customer. They nearly always add it as requirement after that</a:t>
            </a:r>
            <a:r>
              <a:rPr lang="fr-FR" sz="1600" i="1" dirty="0"/>
              <a:t> »</a:t>
            </a:r>
            <a:endParaRPr lang="en-US" sz="1600" i="1" dirty="0"/>
          </a:p>
          <a:p>
            <a:endParaRPr lang="en-US" sz="2000" dirty="0"/>
          </a:p>
          <a:p>
            <a:r>
              <a:rPr lang="en-US" sz="2000" dirty="0"/>
              <a:t>Et des propositions</a:t>
            </a:r>
          </a:p>
          <a:p>
            <a:pPr marL="571500" lvl="1" indent="-342900">
              <a:buFont typeface="Arial" panose="020B0604020202020204" pitchFamily="34" charset="0"/>
              <a:buChar char="•"/>
            </a:pPr>
            <a:r>
              <a:rPr lang="fr-FR" sz="1600" i="1" dirty="0"/>
              <a:t>« </a:t>
            </a:r>
            <a:r>
              <a:rPr lang="en-US" sz="1600" i="1" dirty="0"/>
              <a:t>Awareness of everyone within Microsoft Template of SOW and ESWO to be ready for that Workshop with customer to increase their awareness</a:t>
            </a:r>
            <a:r>
              <a:rPr lang="fr-FR" sz="1600" i="1" dirty="0"/>
              <a:t> »</a:t>
            </a:r>
          </a:p>
          <a:p>
            <a:pPr marL="571500" lvl="1" indent="-342900">
              <a:buFont typeface="Arial" panose="020B0604020202020204" pitchFamily="34" charset="0"/>
              <a:buChar char="•"/>
            </a:pPr>
            <a:r>
              <a:rPr lang="fr-FR" sz="1600" i="1" dirty="0"/>
              <a:t>« </a:t>
            </a:r>
            <a:r>
              <a:rPr lang="en-US" sz="1600" i="1" dirty="0"/>
              <a:t>Put it in contract as in GDPR &amp; estimated in estimated tools</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Introduce it in delivery playbook</a:t>
            </a:r>
            <a:r>
              <a:rPr lang="fr-FR" sz="1600" i="1" dirty="0"/>
              <a:t> »</a:t>
            </a:r>
            <a:endParaRPr lang="en-US" sz="1600" i="1" dirty="0"/>
          </a:p>
          <a:p>
            <a:pPr marL="571500" lvl="1" indent="-342900">
              <a:buFont typeface="Arial" panose="020B0604020202020204" pitchFamily="34" charset="0"/>
              <a:buChar char="•"/>
            </a:pPr>
            <a:r>
              <a:rPr lang="fr-FR" sz="1600" i="1" dirty="0"/>
              <a:t>« </a:t>
            </a:r>
            <a:r>
              <a:rPr lang="en-US" sz="1600" i="1" dirty="0"/>
              <a:t>Give us a good angle to push customers to embrace the practice</a:t>
            </a:r>
            <a:r>
              <a:rPr lang="fr-FR" sz="1600" i="1" dirty="0"/>
              <a:t> »</a:t>
            </a:r>
          </a:p>
        </p:txBody>
      </p:sp>
      <p:sp>
        <p:nvSpPr>
          <p:cNvPr id="4" name="Espace réservé du numéro de diapositive 3">
            <a:extLst>
              <a:ext uri="{FF2B5EF4-FFF2-40B4-BE49-F238E27FC236}">
                <a16:creationId xmlns:a16="http://schemas.microsoft.com/office/drawing/2014/main" id="{80648B2D-05FC-4A93-AA09-9923E1E11D0E}"/>
              </a:ext>
            </a:extLst>
          </p:cNvPr>
          <p:cNvSpPr>
            <a:spLocks noGrp="1"/>
          </p:cNvSpPr>
          <p:nvPr>
            <p:ph type="sldNum" sz="quarter" idx="12"/>
          </p:nvPr>
        </p:nvSpPr>
        <p:spPr/>
        <p:txBody>
          <a:bodyPr/>
          <a:lstStyle/>
          <a:p>
            <a:fld id="{E349EFCA-1D56-47B0-9E12-90EC9BA2FE55}" type="slidenum">
              <a:rPr lang="fr-FR" smtClean="0"/>
              <a:pPr/>
              <a:t>28</a:t>
            </a:fld>
            <a:endParaRPr lang="fr-FR" dirty="0"/>
          </a:p>
        </p:txBody>
      </p:sp>
      <p:sp>
        <p:nvSpPr>
          <p:cNvPr id="11" name="Rectangle 10">
            <a:hlinkClick r:id="rId2" action="ppaction://hlinksldjump"/>
            <a:extLst>
              <a:ext uri="{FF2B5EF4-FFF2-40B4-BE49-F238E27FC236}">
                <a16:creationId xmlns:a16="http://schemas.microsoft.com/office/drawing/2014/main" id="{EF41AABF-CC30-4E79-8EF6-7ABED031B39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2" name="Rectangle 11">
            <a:hlinkClick r:id="rId3" action="ppaction://hlinksldjump"/>
            <a:extLst>
              <a:ext uri="{FF2B5EF4-FFF2-40B4-BE49-F238E27FC236}">
                <a16:creationId xmlns:a16="http://schemas.microsoft.com/office/drawing/2014/main" id="{B313BD5D-1F9E-4606-9AB8-356D6F713C2A}"/>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3" name="Rectangle 12">
            <a:hlinkClick r:id="rId4" action="ppaction://hlinksldjump"/>
            <a:extLst>
              <a:ext uri="{FF2B5EF4-FFF2-40B4-BE49-F238E27FC236}">
                <a16:creationId xmlns:a16="http://schemas.microsoft.com/office/drawing/2014/main" id="{A3798196-C22F-4314-AB68-945E5DE4B389}"/>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4" name="Rectangle 13">
            <a:hlinkClick r:id="rId5" action="ppaction://hlinksldjump"/>
            <a:extLst>
              <a:ext uri="{FF2B5EF4-FFF2-40B4-BE49-F238E27FC236}">
                <a16:creationId xmlns:a16="http://schemas.microsoft.com/office/drawing/2014/main" id="{48D13651-0C92-45F1-9D46-C4C01A8A1745}"/>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5" name="Rectangle 14">
            <a:hlinkClick r:id="rId6" action="ppaction://hlinksldjump"/>
            <a:extLst>
              <a:ext uri="{FF2B5EF4-FFF2-40B4-BE49-F238E27FC236}">
                <a16:creationId xmlns:a16="http://schemas.microsoft.com/office/drawing/2014/main" id="{55DCF399-769F-4B93-8E1E-076891F344A7}"/>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6" name="Rectangle 15">
            <a:hlinkClick r:id="rId7" action="ppaction://hlinksldjump"/>
            <a:extLst>
              <a:ext uri="{FF2B5EF4-FFF2-40B4-BE49-F238E27FC236}">
                <a16:creationId xmlns:a16="http://schemas.microsoft.com/office/drawing/2014/main" id="{F3F7345E-61E6-4801-A613-EDC10B8ADB1D}"/>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7" name="Rectangle 16">
            <a:hlinkClick r:id="rId8" action="ppaction://hlinksldjump"/>
            <a:extLst>
              <a:ext uri="{FF2B5EF4-FFF2-40B4-BE49-F238E27FC236}">
                <a16:creationId xmlns:a16="http://schemas.microsoft.com/office/drawing/2014/main" id="{97066120-B758-4F2F-AF0E-3ECA6839ECE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8" name="Rectangle 17">
            <a:hlinkClick r:id="rId9" action="ppaction://hlinksldjump"/>
            <a:extLst>
              <a:ext uri="{FF2B5EF4-FFF2-40B4-BE49-F238E27FC236}">
                <a16:creationId xmlns:a16="http://schemas.microsoft.com/office/drawing/2014/main" id="{7A0EC838-7C03-4405-920E-E5DF887F72BF}"/>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390FE02E-65F6-47F3-8209-D9EC9598ADA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2AC44456-8B6C-4891-9776-1B417832F6D8}"/>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20606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15C50-0123-423E-9C50-46362077AD43}"/>
              </a:ext>
            </a:extLst>
          </p:cNvPr>
          <p:cNvSpPr>
            <a:spLocks noGrp="1"/>
          </p:cNvSpPr>
          <p:nvPr>
            <p:ph type="title"/>
          </p:nvPr>
        </p:nvSpPr>
        <p:spPr/>
        <p:txBody>
          <a:bodyPr/>
          <a:lstStyle/>
          <a:p>
            <a:r>
              <a:rPr lang="fr-FR" dirty="0"/>
              <a:t>EMEA APPS – SOW</a:t>
            </a:r>
          </a:p>
        </p:txBody>
      </p:sp>
      <p:sp>
        <p:nvSpPr>
          <p:cNvPr id="3" name="Espace réservé du texte 2">
            <a:extLst>
              <a:ext uri="{FF2B5EF4-FFF2-40B4-BE49-F238E27FC236}">
                <a16:creationId xmlns:a16="http://schemas.microsoft.com/office/drawing/2014/main" id="{C3E4285E-7511-48D3-B189-52DDC69FF7BF}"/>
              </a:ext>
            </a:extLst>
          </p:cNvPr>
          <p:cNvSpPr>
            <a:spLocks noGrp="1"/>
          </p:cNvSpPr>
          <p:nvPr>
            <p:ph type="body" sz="quarter" idx="10"/>
          </p:nvPr>
        </p:nvSpPr>
        <p:spPr>
          <a:xfrm>
            <a:off x="1826926" y="1119646"/>
            <a:ext cx="9777984" cy="1255728"/>
          </a:xfrm>
        </p:spPr>
        <p:txBody>
          <a:bodyPr/>
          <a:lstStyle/>
          <a:p>
            <a:r>
              <a:rPr lang="fr-FR" sz="2400" dirty="0"/>
              <a:t>Echantillon de 134 SOW (</a:t>
            </a:r>
            <a:r>
              <a:rPr lang="fr-FR" sz="2400" dirty="0" err="1"/>
              <a:t>Statment</a:t>
            </a:r>
            <a:r>
              <a:rPr lang="fr-FR" sz="2400" dirty="0"/>
              <a:t> Of Work) sur 3 ans</a:t>
            </a:r>
          </a:p>
          <a:p>
            <a:pPr marL="457200" indent="-457200">
              <a:buFont typeface="Arial" panose="020B0604020202020204" pitchFamily="34" charset="0"/>
              <a:buChar char="•"/>
            </a:pPr>
            <a:r>
              <a:rPr lang="fr-FR" sz="2400" dirty="0"/>
              <a:t>2 Projets par ans contiennent une mention d’accessibilité</a:t>
            </a:r>
          </a:p>
          <a:p>
            <a:pPr marL="457200" indent="-457200">
              <a:buFont typeface="Arial" panose="020B0604020202020204" pitchFamily="34" charset="0"/>
              <a:buChar char="•"/>
            </a:pPr>
            <a:r>
              <a:rPr lang="fr-FR" sz="2400" dirty="0"/>
              <a:t>1 SOW mentionne explicitement le niveau de conformité attendu</a:t>
            </a:r>
          </a:p>
        </p:txBody>
      </p:sp>
      <p:pic>
        <p:nvPicPr>
          <p:cNvPr id="4" name="Image 3">
            <a:extLst>
              <a:ext uri="{FF2B5EF4-FFF2-40B4-BE49-F238E27FC236}">
                <a16:creationId xmlns:a16="http://schemas.microsoft.com/office/drawing/2014/main" id="{CDDD96F3-B75C-49E6-BEF3-4B9A7B723B3C}"/>
              </a:ext>
            </a:extLst>
          </p:cNvPr>
          <p:cNvPicPr>
            <a:picLocks noChangeAspect="1"/>
          </p:cNvPicPr>
          <p:nvPr/>
        </p:nvPicPr>
        <p:blipFill>
          <a:blip r:embed="rId2"/>
          <a:stretch>
            <a:fillRect/>
          </a:stretch>
        </p:blipFill>
        <p:spPr>
          <a:xfrm>
            <a:off x="3049646" y="3002577"/>
            <a:ext cx="7827942" cy="2700762"/>
          </a:xfrm>
          <a:prstGeom prst="rect">
            <a:avLst/>
          </a:prstGeom>
        </p:spPr>
      </p:pic>
      <p:sp>
        <p:nvSpPr>
          <p:cNvPr id="5" name="Espace réservé du numéro de diapositive 4">
            <a:extLst>
              <a:ext uri="{FF2B5EF4-FFF2-40B4-BE49-F238E27FC236}">
                <a16:creationId xmlns:a16="http://schemas.microsoft.com/office/drawing/2014/main" id="{60EDD1DA-9587-4972-82F0-5DC384B828E3}"/>
              </a:ext>
            </a:extLst>
          </p:cNvPr>
          <p:cNvSpPr>
            <a:spLocks noGrp="1"/>
          </p:cNvSpPr>
          <p:nvPr>
            <p:ph type="sldNum" sz="quarter" idx="12"/>
          </p:nvPr>
        </p:nvSpPr>
        <p:spPr/>
        <p:txBody>
          <a:bodyPr/>
          <a:lstStyle/>
          <a:p>
            <a:fld id="{E349EFCA-1D56-47B0-9E12-90EC9BA2FE55}" type="slidenum">
              <a:rPr lang="fr-FR" smtClean="0"/>
              <a:pPr/>
              <a:t>29</a:t>
            </a:fld>
            <a:endParaRPr lang="fr-FR" dirty="0"/>
          </a:p>
        </p:txBody>
      </p:sp>
      <p:sp>
        <p:nvSpPr>
          <p:cNvPr id="12" name="Rectangle 11">
            <a:hlinkClick r:id="rId3" action="ppaction://hlinksldjump"/>
            <a:extLst>
              <a:ext uri="{FF2B5EF4-FFF2-40B4-BE49-F238E27FC236}">
                <a16:creationId xmlns:a16="http://schemas.microsoft.com/office/drawing/2014/main" id="{2948CF69-29EB-47E8-96FD-19660DF6E2F4}"/>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FBDD9A33-4163-4507-9997-C23A276C3E6C}"/>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6D0FAA9D-6290-4C04-815D-89F4E4844EC8}"/>
              </a:ext>
            </a:extLst>
          </p:cNvPr>
          <p:cNvSpPr/>
          <p:nvPr/>
        </p:nvSpPr>
        <p:spPr bwMode="auto">
          <a:xfrm>
            <a:off x="122052" y="2681133"/>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EEC69E9C-5322-4ACE-9048-D44061581F1F}"/>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FF09D7E9-BBA5-4643-9986-CF82CE63DE7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FD121FFD-EC11-4B4B-AC84-5E9F0ED45855}"/>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E3BD8D20-9A7D-49D4-9737-EEBAD8941BFA}"/>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C3A7EA73-8DD3-4C7D-AFF4-793153422575}"/>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062036F8-3B49-4E91-864D-D047EE701535}"/>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3EADF1B7-3EAB-4D0F-802C-291E64E660B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031757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Contexte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992034" cy="492443"/>
          </a:xfrm>
        </p:spPr>
        <p:txBody>
          <a:bodyPr/>
          <a:lstStyle/>
          <a:p>
            <a:r>
              <a:rPr lang="fr-FR" sz="1600" dirty="0"/>
              <a:t>Les tests d’accessibilité sont-ils automatisables pour accompagner la forte croissance des solutions numériques ?</a:t>
            </a:r>
          </a:p>
        </p:txBody>
      </p:sp>
      <p:sp>
        <p:nvSpPr>
          <p:cNvPr id="13" name="Espace réservé du numéro de diapositive 12">
            <a:extLst>
              <a:ext uri="{FF2B5EF4-FFF2-40B4-BE49-F238E27FC236}">
                <a16:creationId xmlns:a16="http://schemas.microsoft.com/office/drawing/2014/main" id="{B74904BC-E317-4962-B843-7C892DDF4F33}"/>
              </a:ext>
            </a:extLst>
          </p:cNvPr>
          <p:cNvSpPr>
            <a:spLocks noGrp="1"/>
          </p:cNvSpPr>
          <p:nvPr>
            <p:ph type="sldNum" sz="quarter" idx="12"/>
          </p:nvPr>
        </p:nvSpPr>
        <p:spPr/>
        <p:txBody>
          <a:bodyPr/>
          <a:lstStyle/>
          <a:p>
            <a:fld id="{E349EFCA-1D56-47B0-9E12-90EC9BA2FE55}" type="slidenum">
              <a:rPr lang="fr-FR" smtClean="0"/>
              <a:pPr/>
              <a:t>3</a:t>
            </a:fld>
            <a:endParaRPr lang="fr-FR" dirty="0"/>
          </a:p>
        </p:txBody>
      </p:sp>
      <p:sp>
        <p:nvSpPr>
          <p:cNvPr id="5" name="Rectangle 4">
            <a:hlinkClick r:id="rId3" action="ppaction://hlinksldjump"/>
            <a:extLst>
              <a:ext uri="{FF2B5EF4-FFF2-40B4-BE49-F238E27FC236}">
                <a16:creationId xmlns:a16="http://schemas.microsoft.com/office/drawing/2014/main" id="{187E2EED-F3B1-4ADA-9DA1-A19BB7BB7CAA}"/>
              </a:ext>
            </a:extLst>
          </p:cNvPr>
          <p:cNvSpPr/>
          <p:nvPr/>
        </p:nvSpPr>
        <p:spPr bwMode="auto">
          <a:xfrm>
            <a:off x="122052" y="127250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8" name="Rectangle 7">
            <a:hlinkClick r:id="rId4" action="ppaction://hlinksldjump"/>
            <a:extLst>
              <a:ext uri="{FF2B5EF4-FFF2-40B4-BE49-F238E27FC236}">
                <a16:creationId xmlns:a16="http://schemas.microsoft.com/office/drawing/2014/main" id="{04A6CD1C-24E8-470F-B90E-562A97CE10C8}"/>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9" name="Rectangle 8">
            <a:hlinkClick r:id="rId5" action="ppaction://hlinksldjump"/>
            <a:extLst>
              <a:ext uri="{FF2B5EF4-FFF2-40B4-BE49-F238E27FC236}">
                <a16:creationId xmlns:a16="http://schemas.microsoft.com/office/drawing/2014/main" id="{C5A8AF19-320D-46B8-A605-4F30C5BC5628}"/>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1" name="Rectangle 10">
            <a:hlinkClick r:id="rId6" action="ppaction://hlinksldjump"/>
            <a:extLst>
              <a:ext uri="{FF2B5EF4-FFF2-40B4-BE49-F238E27FC236}">
                <a16:creationId xmlns:a16="http://schemas.microsoft.com/office/drawing/2014/main" id="{E368E64E-36C9-4390-835A-82FB8CD54B4D}"/>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2" name="Rectangle 11">
            <a:hlinkClick r:id="rId7" action="ppaction://hlinksldjump"/>
            <a:extLst>
              <a:ext uri="{FF2B5EF4-FFF2-40B4-BE49-F238E27FC236}">
                <a16:creationId xmlns:a16="http://schemas.microsoft.com/office/drawing/2014/main" id="{1DD842BD-FCD0-4EC9-9DCB-0E3FD98F574F}"/>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6" name="Ellipse 5">
            <a:extLst>
              <a:ext uri="{FF2B5EF4-FFF2-40B4-BE49-F238E27FC236}">
                <a16:creationId xmlns:a16="http://schemas.microsoft.com/office/drawing/2014/main" id="{F95471FA-4404-42F9-9A43-F610EC9BE22B}"/>
              </a:ext>
            </a:extLst>
          </p:cNvPr>
          <p:cNvSpPr/>
          <p:nvPr/>
        </p:nvSpPr>
        <p:spPr bwMode="auto">
          <a:xfrm>
            <a:off x="2424753" y="1516235"/>
            <a:ext cx="4039735" cy="7481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dirty="0">
                <a:gradFill>
                  <a:gsLst>
                    <a:gs pos="0">
                      <a:srgbClr val="FFFFFF"/>
                    </a:gs>
                    <a:gs pos="100000">
                      <a:srgbClr val="FFFFFF"/>
                    </a:gs>
                  </a:gsLst>
                  <a:lin ang="5400000" scaled="0"/>
                </a:gradFill>
                <a:ea typeface="Segoe UI" pitchFamily="34" charset="0"/>
                <a:cs typeface="Segoe UI" pitchFamily="34" charset="0"/>
              </a:rPr>
              <a:t>Transformation Numérique</a:t>
            </a:r>
          </a:p>
        </p:txBody>
      </p:sp>
      <p:sp>
        <p:nvSpPr>
          <p:cNvPr id="14" name="Ellipse 13">
            <a:extLst>
              <a:ext uri="{FF2B5EF4-FFF2-40B4-BE49-F238E27FC236}">
                <a16:creationId xmlns:a16="http://schemas.microsoft.com/office/drawing/2014/main" id="{251F3129-83D1-4181-B002-DFE046807F8A}"/>
              </a:ext>
            </a:extLst>
          </p:cNvPr>
          <p:cNvSpPr/>
          <p:nvPr/>
        </p:nvSpPr>
        <p:spPr bwMode="auto">
          <a:xfrm>
            <a:off x="2424753" y="3185388"/>
            <a:ext cx="4039736" cy="7481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dirty="0">
                <a:gradFill>
                  <a:gsLst>
                    <a:gs pos="0">
                      <a:srgbClr val="FFFFFF"/>
                    </a:gs>
                    <a:gs pos="100000">
                      <a:srgbClr val="FFFFFF"/>
                    </a:gs>
                  </a:gsLst>
                  <a:lin ang="5400000" scaled="0"/>
                </a:gradFill>
                <a:ea typeface="Segoe UI" pitchFamily="34" charset="0"/>
                <a:cs typeface="Segoe UI" pitchFamily="34" charset="0"/>
              </a:rPr>
              <a:t>Nouvelles Technologies au Service du Handicap</a:t>
            </a:r>
          </a:p>
        </p:txBody>
      </p:sp>
      <p:sp>
        <p:nvSpPr>
          <p:cNvPr id="16" name="Ellipse 15">
            <a:extLst>
              <a:ext uri="{FF2B5EF4-FFF2-40B4-BE49-F238E27FC236}">
                <a16:creationId xmlns:a16="http://schemas.microsoft.com/office/drawing/2014/main" id="{9D9B5873-5E85-4364-9D33-881009DEE540}"/>
              </a:ext>
            </a:extLst>
          </p:cNvPr>
          <p:cNvSpPr/>
          <p:nvPr/>
        </p:nvSpPr>
        <p:spPr bwMode="auto">
          <a:xfrm>
            <a:off x="2424752" y="4854541"/>
            <a:ext cx="4039736" cy="7481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dirty="0">
                <a:gradFill>
                  <a:gsLst>
                    <a:gs pos="0">
                      <a:srgbClr val="FFFFFF"/>
                    </a:gs>
                    <a:gs pos="100000">
                      <a:srgbClr val="FFFFFF"/>
                    </a:gs>
                  </a:gsLst>
                  <a:lin ang="5400000" scaled="0"/>
                </a:gradFill>
                <a:ea typeface="Segoe UI" pitchFamily="34" charset="0"/>
                <a:cs typeface="Segoe UI" pitchFamily="34" charset="0"/>
              </a:rPr>
              <a:t>Initiatives « Diversity &amp; Inclusion » en Entreprise</a:t>
            </a:r>
          </a:p>
        </p:txBody>
      </p:sp>
      <p:sp>
        <p:nvSpPr>
          <p:cNvPr id="7" name="ZoneTexte 6">
            <a:extLst>
              <a:ext uri="{FF2B5EF4-FFF2-40B4-BE49-F238E27FC236}">
                <a16:creationId xmlns:a16="http://schemas.microsoft.com/office/drawing/2014/main" id="{D5B53240-5E97-4E96-8569-B175A72464FB}"/>
              </a:ext>
            </a:extLst>
          </p:cNvPr>
          <p:cNvSpPr txBox="1"/>
          <p:nvPr/>
        </p:nvSpPr>
        <p:spPr>
          <a:xfrm>
            <a:off x="3074201" y="2355385"/>
            <a:ext cx="3484800" cy="430887"/>
          </a:xfrm>
          <a:prstGeom prst="rect">
            <a:avLst/>
          </a:prstGeom>
          <a:noFill/>
        </p:spPr>
        <p:txBody>
          <a:bodyPr wrap="none" lIns="0" tIns="0" rIns="0" bIns="0" rtlCol="0">
            <a:spAutoFit/>
          </a:bodyPr>
          <a:lstStyle/>
          <a:p>
            <a:pPr algn="l"/>
            <a:r>
              <a:rPr lang="fr-FR" sz="1400" dirty="0">
                <a:gradFill>
                  <a:gsLst>
                    <a:gs pos="2917">
                      <a:schemeClr val="tx1"/>
                    </a:gs>
                    <a:gs pos="30000">
                      <a:schemeClr val="tx1"/>
                    </a:gs>
                  </a:gsLst>
                  <a:lin ang="5400000" scaled="0"/>
                </a:gradFill>
              </a:rPr>
              <a:t>25% de croissance par an (Internet Mobile)</a:t>
            </a:r>
          </a:p>
          <a:p>
            <a:pPr algn="l"/>
            <a:r>
              <a:rPr lang="fr-FR" sz="1400" b="1" dirty="0">
                <a:gradFill>
                  <a:gsLst>
                    <a:gs pos="2917">
                      <a:schemeClr val="tx1"/>
                    </a:gs>
                    <a:gs pos="30000">
                      <a:schemeClr val="tx1"/>
                    </a:gs>
                  </a:gsLst>
                  <a:lin ang="5400000" scaled="0"/>
                </a:gradFill>
              </a:rPr>
              <a:t>83% </a:t>
            </a:r>
            <a:r>
              <a:rPr lang="fr-FR" sz="1400" dirty="0">
                <a:gradFill>
                  <a:gsLst>
                    <a:gs pos="2917">
                      <a:schemeClr val="tx1"/>
                    </a:gs>
                    <a:gs pos="30000">
                      <a:schemeClr val="tx1"/>
                    </a:gs>
                  </a:gsLst>
                  <a:lin ang="5400000" scaled="0"/>
                </a:gradFill>
              </a:rPr>
              <a:t>des Français utilisent Internet (EU 75%)</a:t>
            </a:r>
          </a:p>
        </p:txBody>
      </p:sp>
      <p:sp>
        <p:nvSpPr>
          <p:cNvPr id="17" name="ZoneTexte 16">
            <a:extLst>
              <a:ext uri="{FF2B5EF4-FFF2-40B4-BE49-F238E27FC236}">
                <a16:creationId xmlns:a16="http://schemas.microsoft.com/office/drawing/2014/main" id="{E0DC0115-B2B8-4458-AD15-01379BBF3F6C}"/>
              </a:ext>
            </a:extLst>
          </p:cNvPr>
          <p:cNvSpPr txBox="1"/>
          <p:nvPr/>
        </p:nvSpPr>
        <p:spPr>
          <a:xfrm>
            <a:off x="3074201" y="4027581"/>
            <a:ext cx="1727011" cy="430887"/>
          </a:xfrm>
          <a:prstGeom prst="rect">
            <a:avLst/>
          </a:prstGeom>
          <a:noFill/>
        </p:spPr>
        <p:txBody>
          <a:bodyPr wrap="none" lIns="0" tIns="0" rIns="0" bIns="0" rtlCol="0">
            <a:spAutoFit/>
          </a:bodyPr>
          <a:lstStyle/>
          <a:p>
            <a:pPr algn="l"/>
            <a:r>
              <a:rPr lang="fr-FR" sz="1400" dirty="0">
                <a:gradFill>
                  <a:gsLst>
                    <a:gs pos="2917">
                      <a:schemeClr val="tx1"/>
                    </a:gs>
                    <a:gs pos="30000">
                      <a:schemeClr val="tx1"/>
                    </a:gs>
                  </a:gsLst>
                  <a:lin ang="5400000" scaled="0"/>
                </a:gradFill>
              </a:rPr>
              <a:t>Intelligence artificielle</a:t>
            </a:r>
          </a:p>
          <a:p>
            <a:pPr algn="l"/>
            <a:r>
              <a:rPr lang="fr-FR" sz="1400" dirty="0">
                <a:gradFill>
                  <a:gsLst>
                    <a:gs pos="2917">
                      <a:schemeClr val="tx1"/>
                    </a:gs>
                    <a:gs pos="30000">
                      <a:schemeClr val="tx1"/>
                    </a:gs>
                  </a:gsLst>
                  <a:lin ang="5400000" scaled="0"/>
                </a:gradFill>
              </a:rPr>
              <a:t>Objets connectés</a:t>
            </a:r>
          </a:p>
        </p:txBody>
      </p:sp>
      <p:sp>
        <p:nvSpPr>
          <p:cNvPr id="18" name="ZoneTexte 17">
            <a:extLst>
              <a:ext uri="{FF2B5EF4-FFF2-40B4-BE49-F238E27FC236}">
                <a16:creationId xmlns:a16="http://schemas.microsoft.com/office/drawing/2014/main" id="{35D6E671-7479-4378-AC63-080F0B2A5735}"/>
              </a:ext>
            </a:extLst>
          </p:cNvPr>
          <p:cNvSpPr txBox="1"/>
          <p:nvPr/>
        </p:nvSpPr>
        <p:spPr>
          <a:xfrm>
            <a:off x="3074201" y="5691439"/>
            <a:ext cx="1688667" cy="430887"/>
          </a:xfrm>
          <a:prstGeom prst="rect">
            <a:avLst/>
          </a:prstGeom>
          <a:noFill/>
        </p:spPr>
        <p:txBody>
          <a:bodyPr wrap="none" lIns="0" tIns="0" rIns="0" bIns="0" rtlCol="0">
            <a:spAutoFit/>
          </a:bodyPr>
          <a:lstStyle/>
          <a:p>
            <a:pPr algn="l"/>
            <a:r>
              <a:rPr lang="fr-FR" sz="1400" dirty="0">
                <a:gradFill>
                  <a:gsLst>
                    <a:gs pos="2917">
                      <a:schemeClr val="tx1"/>
                    </a:gs>
                    <a:gs pos="30000">
                      <a:schemeClr val="tx1"/>
                    </a:gs>
                  </a:gsLst>
                  <a:lin ang="5400000" scaled="0"/>
                </a:gradFill>
              </a:rPr>
              <a:t>Programmes internes</a:t>
            </a:r>
          </a:p>
          <a:p>
            <a:pPr algn="l"/>
            <a:r>
              <a:rPr lang="fr-FR" sz="1400" dirty="0">
                <a:gradFill>
                  <a:gsLst>
                    <a:gs pos="2917">
                      <a:schemeClr val="tx1"/>
                    </a:gs>
                    <a:gs pos="30000">
                      <a:schemeClr val="tx1"/>
                    </a:gs>
                  </a:gsLst>
                  <a:lin ang="5400000" scaled="0"/>
                </a:gradFill>
              </a:rPr>
              <a:t>Travaux de recherche</a:t>
            </a:r>
          </a:p>
        </p:txBody>
      </p:sp>
      <p:cxnSp>
        <p:nvCxnSpPr>
          <p:cNvPr id="20" name="Connecteur droit 19">
            <a:extLst>
              <a:ext uri="{FF2B5EF4-FFF2-40B4-BE49-F238E27FC236}">
                <a16:creationId xmlns:a16="http://schemas.microsoft.com/office/drawing/2014/main" id="{E3866AE1-1417-4545-A0F2-D9C39D65AF82}"/>
              </a:ext>
            </a:extLst>
          </p:cNvPr>
          <p:cNvCxnSpPr>
            <a:cxnSpLocks/>
            <a:stCxn id="6" idx="3"/>
          </p:cNvCxnSpPr>
          <p:nvPr/>
        </p:nvCxnSpPr>
        <p:spPr>
          <a:xfrm>
            <a:off x="3016358" y="2154848"/>
            <a:ext cx="0" cy="6314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26E170A9-CC6E-48F4-8524-CA8C3AA096A2}"/>
              </a:ext>
            </a:extLst>
          </p:cNvPr>
          <p:cNvCxnSpPr>
            <a:cxnSpLocks/>
            <a:stCxn id="14" idx="3"/>
          </p:cNvCxnSpPr>
          <p:nvPr/>
        </p:nvCxnSpPr>
        <p:spPr>
          <a:xfrm flipH="1">
            <a:off x="3016358" y="3824001"/>
            <a:ext cx="1" cy="6344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561FE17B-BF40-407F-B9C7-B0ADACF7F868}"/>
              </a:ext>
            </a:extLst>
          </p:cNvPr>
          <p:cNvCxnSpPr>
            <a:cxnSpLocks/>
            <a:stCxn id="16" idx="3"/>
          </p:cNvCxnSpPr>
          <p:nvPr/>
        </p:nvCxnSpPr>
        <p:spPr>
          <a:xfrm>
            <a:off x="3016358" y="5493154"/>
            <a:ext cx="0" cy="62917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5D32C7A-93F4-4709-9017-82B8E7A12AA9}"/>
              </a:ext>
            </a:extLst>
          </p:cNvPr>
          <p:cNvSpPr/>
          <p:nvPr/>
        </p:nvSpPr>
        <p:spPr bwMode="auto">
          <a:xfrm>
            <a:off x="8293290" y="1890326"/>
            <a:ext cx="2684055" cy="348910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ZoneTexte 30">
            <a:extLst>
              <a:ext uri="{FF2B5EF4-FFF2-40B4-BE49-F238E27FC236}">
                <a16:creationId xmlns:a16="http://schemas.microsoft.com/office/drawing/2014/main" id="{2F753E4A-B563-430A-8380-47ABB9DE74C2}"/>
              </a:ext>
            </a:extLst>
          </p:cNvPr>
          <p:cNvSpPr txBox="1"/>
          <p:nvPr/>
        </p:nvSpPr>
        <p:spPr>
          <a:xfrm>
            <a:off x="8293289" y="1669051"/>
            <a:ext cx="791114" cy="215444"/>
          </a:xfrm>
          <a:prstGeom prst="rect">
            <a:avLst/>
          </a:prstGeom>
          <a:noFill/>
        </p:spPr>
        <p:txBody>
          <a:bodyPr wrap="none" lIns="0" tIns="0" rIns="0" bIns="0" rtlCol="0">
            <a:spAutoFit/>
          </a:bodyPr>
          <a:lstStyle/>
          <a:p>
            <a:pPr algn="l"/>
            <a:r>
              <a:rPr lang="fr-FR" sz="1400" dirty="0">
                <a:gradFill>
                  <a:gsLst>
                    <a:gs pos="2917">
                      <a:schemeClr val="tx1"/>
                    </a:gs>
                    <a:gs pos="30000">
                      <a:schemeClr val="tx1"/>
                    </a:gs>
                  </a:gsLst>
                  <a:lin ang="5400000" scaled="0"/>
                </a:gradFill>
              </a:rPr>
              <a:t>Entreprise</a:t>
            </a:r>
          </a:p>
        </p:txBody>
      </p:sp>
      <p:sp>
        <p:nvSpPr>
          <p:cNvPr id="32" name="Ellipse 31">
            <a:extLst>
              <a:ext uri="{FF2B5EF4-FFF2-40B4-BE49-F238E27FC236}">
                <a16:creationId xmlns:a16="http://schemas.microsoft.com/office/drawing/2014/main" id="{54C61D72-FBD1-4847-B063-8DA0E4D83180}"/>
              </a:ext>
            </a:extLst>
          </p:cNvPr>
          <p:cNvSpPr/>
          <p:nvPr/>
        </p:nvSpPr>
        <p:spPr bwMode="auto">
          <a:xfrm>
            <a:off x="8426353" y="2160588"/>
            <a:ext cx="2417927" cy="535713"/>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dirty="0">
                <a:solidFill>
                  <a:schemeClr val="tx1"/>
                </a:solidFill>
                <a:ea typeface="Segoe UI" pitchFamily="34" charset="0"/>
                <a:cs typeface="Segoe UI" pitchFamily="34" charset="0"/>
              </a:rPr>
              <a:t>Accessibilité</a:t>
            </a:r>
          </a:p>
          <a:p>
            <a:pPr algn="ctr" defTabSz="932472" fontAlgn="base">
              <a:spcBef>
                <a:spcPct val="0"/>
              </a:spcBef>
              <a:spcAft>
                <a:spcPct val="0"/>
              </a:spcAft>
            </a:pPr>
            <a:r>
              <a:rPr lang="fr-FR" sz="1800" dirty="0">
                <a:solidFill>
                  <a:schemeClr val="tx1"/>
                </a:solidFill>
                <a:ea typeface="Segoe UI" pitchFamily="34" charset="0"/>
                <a:cs typeface="Segoe UI" pitchFamily="34" charset="0"/>
              </a:rPr>
              <a:t>des Apps</a:t>
            </a:r>
          </a:p>
        </p:txBody>
      </p:sp>
      <p:pic>
        <p:nvPicPr>
          <p:cNvPr id="33" name="Image 32">
            <a:extLst>
              <a:ext uri="{FF2B5EF4-FFF2-40B4-BE49-F238E27FC236}">
                <a16:creationId xmlns:a16="http://schemas.microsoft.com/office/drawing/2014/main" id="{820B807E-9CD0-4C2D-AB68-FEC4717ACD74}"/>
              </a:ext>
            </a:extLst>
          </p:cNvPr>
          <p:cNvPicPr>
            <a:picLocks noChangeAspect="1"/>
          </p:cNvPicPr>
          <p:nvPr/>
        </p:nvPicPr>
        <p:blipFill>
          <a:blip r:embed="rId8"/>
          <a:stretch>
            <a:fillRect/>
          </a:stretch>
        </p:blipFill>
        <p:spPr>
          <a:xfrm>
            <a:off x="10246031" y="4516533"/>
            <a:ext cx="430887" cy="430887"/>
          </a:xfrm>
          <a:prstGeom prst="rect">
            <a:avLst/>
          </a:prstGeom>
        </p:spPr>
      </p:pic>
      <p:sp>
        <p:nvSpPr>
          <p:cNvPr id="34" name="ZoneTexte 33">
            <a:extLst>
              <a:ext uri="{FF2B5EF4-FFF2-40B4-BE49-F238E27FC236}">
                <a16:creationId xmlns:a16="http://schemas.microsoft.com/office/drawing/2014/main" id="{5D58C5DC-248E-44F4-B87D-2DC89C76C78D}"/>
              </a:ext>
            </a:extLst>
          </p:cNvPr>
          <p:cNvSpPr txBox="1"/>
          <p:nvPr/>
        </p:nvSpPr>
        <p:spPr>
          <a:xfrm>
            <a:off x="10198132" y="4925073"/>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pic>
        <p:nvPicPr>
          <p:cNvPr id="35" name="Image 34">
            <a:extLst>
              <a:ext uri="{FF2B5EF4-FFF2-40B4-BE49-F238E27FC236}">
                <a16:creationId xmlns:a16="http://schemas.microsoft.com/office/drawing/2014/main" id="{CB7331CA-EC39-44E8-AE8A-076B1AF5F63D}"/>
              </a:ext>
            </a:extLst>
          </p:cNvPr>
          <p:cNvPicPr>
            <a:picLocks noChangeAspect="1"/>
          </p:cNvPicPr>
          <p:nvPr/>
        </p:nvPicPr>
        <p:blipFill>
          <a:blip r:embed="rId8"/>
          <a:stretch>
            <a:fillRect/>
          </a:stretch>
        </p:blipFill>
        <p:spPr>
          <a:xfrm>
            <a:off x="8525132" y="3650563"/>
            <a:ext cx="430887" cy="430887"/>
          </a:xfrm>
          <a:prstGeom prst="rect">
            <a:avLst/>
          </a:prstGeom>
        </p:spPr>
      </p:pic>
      <p:sp>
        <p:nvSpPr>
          <p:cNvPr id="36" name="ZoneTexte 35">
            <a:extLst>
              <a:ext uri="{FF2B5EF4-FFF2-40B4-BE49-F238E27FC236}">
                <a16:creationId xmlns:a16="http://schemas.microsoft.com/office/drawing/2014/main" id="{3F943042-D72A-4B2E-A8AB-BFAC62B6469D}"/>
              </a:ext>
            </a:extLst>
          </p:cNvPr>
          <p:cNvSpPr txBox="1"/>
          <p:nvPr/>
        </p:nvSpPr>
        <p:spPr>
          <a:xfrm>
            <a:off x="8477233" y="4059103"/>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pic>
        <p:nvPicPr>
          <p:cNvPr id="37" name="Image 36">
            <a:extLst>
              <a:ext uri="{FF2B5EF4-FFF2-40B4-BE49-F238E27FC236}">
                <a16:creationId xmlns:a16="http://schemas.microsoft.com/office/drawing/2014/main" id="{4EB4CFC6-7764-4021-8348-508D2BD274C6}"/>
              </a:ext>
            </a:extLst>
          </p:cNvPr>
          <p:cNvPicPr>
            <a:picLocks noChangeAspect="1"/>
          </p:cNvPicPr>
          <p:nvPr/>
        </p:nvPicPr>
        <p:blipFill>
          <a:blip r:embed="rId8"/>
          <a:stretch>
            <a:fillRect/>
          </a:stretch>
        </p:blipFill>
        <p:spPr>
          <a:xfrm>
            <a:off x="9047258" y="3843659"/>
            <a:ext cx="430887" cy="430887"/>
          </a:xfrm>
          <a:prstGeom prst="rect">
            <a:avLst/>
          </a:prstGeom>
        </p:spPr>
      </p:pic>
      <p:sp>
        <p:nvSpPr>
          <p:cNvPr id="38" name="ZoneTexte 37">
            <a:extLst>
              <a:ext uri="{FF2B5EF4-FFF2-40B4-BE49-F238E27FC236}">
                <a16:creationId xmlns:a16="http://schemas.microsoft.com/office/drawing/2014/main" id="{41F2E830-1A65-4385-B9F9-8717D9280CB4}"/>
              </a:ext>
            </a:extLst>
          </p:cNvPr>
          <p:cNvSpPr txBox="1"/>
          <p:nvPr/>
        </p:nvSpPr>
        <p:spPr>
          <a:xfrm>
            <a:off x="8999359" y="4252199"/>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pic>
        <p:nvPicPr>
          <p:cNvPr id="39" name="Image 38">
            <a:extLst>
              <a:ext uri="{FF2B5EF4-FFF2-40B4-BE49-F238E27FC236}">
                <a16:creationId xmlns:a16="http://schemas.microsoft.com/office/drawing/2014/main" id="{061C138A-A350-48E2-B029-832E5F4EC4FA}"/>
              </a:ext>
            </a:extLst>
          </p:cNvPr>
          <p:cNvPicPr>
            <a:picLocks noChangeAspect="1"/>
          </p:cNvPicPr>
          <p:nvPr/>
        </p:nvPicPr>
        <p:blipFill>
          <a:blip r:embed="rId8"/>
          <a:stretch>
            <a:fillRect/>
          </a:stretch>
        </p:blipFill>
        <p:spPr>
          <a:xfrm>
            <a:off x="10353933" y="3429000"/>
            <a:ext cx="430887" cy="430887"/>
          </a:xfrm>
          <a:prstGeom prst="rect">
            <a:avLst/>
          </a:prstGeom>
        </p:spPr>
      </p:pic>
      <p:sp>
        <p:nvSpPr>
          <p:cNvPr id="40" name="ZoneTexte 39">
            <a:extLst>
              <a:ext uri="{FF2B5EF4-FFF2-40B4-BE49-F238E27FC236}">
                <a16:creationId xmlns:a16="http://schemas.microsoft.com/office/drawing/2014/main" id="{E8E4632E-B54B-4AF1-B23D-B9909300058E}"/>
              </a:ext>
            </a:extLst>
          </p:cNvPr>
          <p:cNvSpPr txBox="1"/>
          <p:nvPr/>
        </p:nvSpPr>
        <p:spPr>
          <a:xfrm>
            <a:off x="10306034" y="3837540"/>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pic>
        <p:nvPicPr>
          <p:cNvPr id="41" name="Image 40">
            <a:extLst>
              <a:ext uri="{FF2B5EF4-FFF2-40B4-BE49-F238E27FC236}">
                <a16:creationId xmlns:a16="http://schemas.microsoft.com/office/drawing/2014/main" id="{EC004C1B-2D5D-48FE-9F59-54CB35F26DA9}"/>
              </a:ext>
            </a:extLst>
          </p:cNvPr>
          <p:cNvPicPr>
            <a:picLocks noChangeAspect="1"/>
          </p:cNvPicPr>
          <p:nvPr/>
        </p:nvPicPr>
        <p:blipFill>
          <a:blip r:embed="rId8"/>
          <a:stretch>
            <a:fillRect/>
          </a:stretch>
        </p:blipFill>
        <p:spPr>
          <a:xfrm>
            <a:off x="8675944" y="4535040"/>
            <a:ext cx="430887" cy="430887"/>
          </a:xfrm>
          <a:prstGeom prst="rect">
            <a:avLst/>
          </a:prstGeom>
        </p:spPr>
      </p:pic>
      <p:sp>
        <p:nvSpPr>
          <p:cNvPr id="42" name="ZoneTexte 41">
            <a:extLst>
              <a:ext uri="{FF2B5EF4-FFF2-40B4-BE49-F238E27FC236}">
                <a16:creationId xmlns:a16="http://schemas.microsoft.com/office/drawing/2014/main" id="{FDFA215E-8C56-40C2-8467-1CF69190FA76}"/>
              </a:ext>
            </a:extLst>
          </p:cNvPr>
          <p:cNvSpPr txBox="1"/>
          <p:nvPr/>
        </p:nvSpPr>
        <p:spPr>
          <a:xfrm>
            <a:off x="8628045" y="4943580"/>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pic>
        <p:nvPicPr>
          <p:cNvPr id="43" name="Image 42">
            <a:extLst>
              <a:ext uri="{FF2B5EF4-FFF2-40B4-BE49-F238E27FC236}">
                <a16:creationId xmlns:a16="http://schemas.microsoft.com/office/drawing/2014/main" id="{5453089D-4DE0-48AE-A3DB-0B1A2A9CA764}"/>
              </a:ext>
            </a:extLst>
          </p:cNvPr>
          <p:cNvPicPr>
            <a:picLocks noChangeAspect="1"/>
          </p:cNvPicPr>
          <p:nvPr/>
        </p:nvPicPr>
        <p:blipFill>
          <a:blip r:embed="rId8"/>
          <a:stretch>
            <a:fillRect/>
          </a:stretch>
        </p:blipFill>
        <p:spPr>
          <a:xfrm>
            <a:off x="9702175" y="4005978"/>
            <a:ext cx="430887" cy="430887"/>
          </a:xfrm>
          <a:prstGeom prst="rect">
            <a:avLst/>
          </a:prstGeom>
        </p:spPr>
      </p:pic>
      <p:sp>
        <p:nvSpPr>
          <p:cNvPr id="44" name="ZoneTexte 43">
            <a:extLst>
              <a:ext uri="{FF2B5EF4-FFF2-40B4-BE49-F238E27FC236}">
                <a16:creationId xmlns:a16="http://schemas.microsoft.com/office/drawing/2014/main" id="{F9C6551B-1713-410E-A79D-2966E503B82B}"/>
              </a:ext>
            </a:extLst>
          </p:cNvPr>
          <p:cNvSpPr txBox="1"/>
          <p:nvPr/>
        </p:nvSpPr>
        <p:spPr>
          <a:xfrm>
            <a:off x="9654276" y="4414518"/>
            <a:ext cx="526683" cy="184666"/>
          </a:xfrm>
          <a:prstGeom prst="rect">
            <a:avLst/>
          </a:prstGeom>
          <a:noFill/>
        </p:spPr>
        <p:txBody>
          <a:bodyPr wrap="square" lIns="0" tIns="0" rIns="0" bIns="0" rtlCol="0">
            <a:spAutoFit/>
          </a:bodyPr>
          <a:lstStyle/>
          <a:p>
            <a:pPr algn="ctr"/>
            <a:r>
              <a:rPr lang="fr-FR" sz="1200" dirty="0">
                <a:solidFill>
                  <a:srgbClr val="0079D6"/>
                </a:solidFill>
              </a:rPr>
              <a:t>App</a:t>
            </a:r>
          </a:p>
        </p:txBody>
      </p:sp>
      <p:sp>
        <p:nvSpPr>
          <p:cNvPr id="58" name="Flèche : droite 57">
            <a:extLst>
              <a:ext uri="{FF2B5EF4-FFF2-40B4-BE49-F238E27FC236}">
                <a16:creationId xmlns:a16="http://schemas.microsoft.com/office/drawing/2014/main" id="{0AACABB6-0D45-4EE3-89B2-391DF1730DE6}"/>
              </a:ext>
            </a:extLst>
          </p:cNvPr>
          <p:cNvSpPr/>
          <p:nvPr/>
        </p:nvSpPr>
        <p:spPr bwMode="auto">
          <a:xfrm>
            <a:off x="7015275" y="2489985"/>
            <a:ext cx="806508" cy="2138988"/>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Résultat de recherche d'images pour &quot;clipart questionmark&quot;">
            <a:extLst>
              <a:ext uri="{FF2B5EF4-FFF2-40B4-BE49-F238E27FC236}">
                <a16:creationId xmlns:a16="http://schemas.microsoft.com/office/drawing/2014/main" id="{AFAF8613-7740-4FCB-89E2-A06FF32B73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4002" y="2774936"/>
            <a:ext cx="683646" cy="983968"/>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hlinkClick r:id="rId10" action="ppaction://hlinksldjump"/>
            <a:extLst>
              <a:ext uri="{FF2B5EF4-FFF2-40B4-BE49-F238E27FC236}">
                <a16:creationId xmlns:a16="http://schemas.microsoft.com/office/drawing/2014/main" id="{3AFE83F5-E7DE-4049-B732-7141BF8CE19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pic>
        <p:nvPicPr>
          <p:cNvPr id="61" name="Graphique 60" descr="Histogramme montrant une tendance à la hausse">
            <a:extLst>
              <a:ext uri="{FF2B5EF4-FFF2-40B4-BE49-F238E27FC236}">
                <a16:creationId xmlns:a16="http://schemas.microsoft.com/office/drawing/2014/main" id="{07D9E90C-4061-40EA-B8BE-4FB143FFE9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2901" y="1295663"/>
            <a:ext cx="441144" cy="441144"/>
          </a:xfrm>
          <a:prstGeom prst="rect">
            <a:avLst/>
          </a:prstGeom>
        </p:spPr>
      </p:pic>
      <p:pic>
        <p:nvPicPr>
          <p:cNvPr id="62" name="Graphique 61" descr="Histogramme montrant une tendance à la hausse">
            <a:extLst>
              <a:ext uri="{FF2B5EF4-FFF2-40B4-BE49-F238E27FC236}">
                <a16:creationId xmlns:a16="http://schemas.microsoft.com/office/drawing/2014/main" id="{E44D982D-50F5-4F22-8C61-BAC8F2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422" y="2944301"/>
            <a:ext cx="441144" cy="441144"/>
          </a:xfrm>
          <a:prstGeom prst="rect">
            <a:avLst/>
          </a:prstGeom>
        </p:spPr>
      </p:pic>
      <p:pic>
        <p:nvPicPr>
          <p:cNvPr id="63" name="Graphique 62" descr="Histogramme montrant une tendance à la hausse">
            <a:extLst>
              <a:ext uri="{FF2B5EF4-FFF2-40B4-BE49-F238E27FC236}">
                <a16:creationId xmlns:a16="http://schemas.microsoft.com/office/drawing/2014/main" id="{9C2A322D-470D-4E84-A1FD-C57BCF8836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422" y="4628973"/>
            <a:ext cx="441144" cy="441144"/>
          </a:xfrm>
          <a:prstGeom prst="rect">
            <a:avLst/>
          </a:prstGeom>
        </p:spPr>
      </p:pic>
      <p:sp>
        <p:nvSpPr>
          <p:cNvPr id="76" name="Rectangle 75">
            <a:hlinkClick r:id="rId13" action="ppaction://hlinksldjump"/>
            <a:extLst>
              <a:ext uri="{FF2B5EF4-FFF2-40B4-BE49-F238E27FC236}">
                <a16:creationId xmlns:a16="http://schemas.microsoft.com/office/drawing/2014/main" id="{2760E506-A46B-46ED-A370-0847CB79082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7" name="Rectangle 76">
            <a:hlinkClick r:id="rId14" action="ppaction://hlinksldjump"/>
            <a:extLst>
              <a:ext uri="{FF2B5EF4-FFF2-40B4-BE49-F238E27FC236}">
                <a16:creationId xmlns:a16="http://schemas.microsoft.com/office/drawing/2014/main" id="{54B8D73E-3AF3-465F-AEEB-9DDA351F3C0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8" name="Rectangle 77">
            <a:hlinkClick r:id="rId15" action="ppaction://hlinksldjump"/>
            <a:extLst>
              <a:ext uri="{FF2B5EF4-FFF2-40B4-BE49-F238E27FC236}">
                <a16:creationId xmlns:a16="http://schemas.microsoft.com/office/drawing/2014/main" id="{ADF6FA3B-C907-468A-8CFC-B76CC36D9EF9}"/>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9" name="Rectangle 78">
            <a:hlinkClick r:id="rId16" action="ppaction://hlinksldjump"/>
            <a:extLst>
              <a:ext uri="{FF2B5EF4-FFF2-40B4-BE49-F238E27FC236}">
                <a16:creationId xmlns:a16="http://schemas.microsoft.com/office/drawing/2014/main" id="{3E48FCD5-9B3C-4F62-83F2-7547998DAF03}"/>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513117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21004"/>
            <a:ext cx="4167887" cy="2215991"/>
          </a:xfrm>
        </p:spPr>
        <p:txBody>
          <a:bodyPr/>
          <a:lstStyle/>
          <a:p>
            <a:r>
              <a:rPr lang="en-US" dirty="0"/>
              <a:t>Comment </a:t>
            </a:r>
            <a:r>
              <a:rPr lang="en-US" dirty="0" err="1"/>
              <a:t>initier</a:t>
            </a:r>
            <a:r>
              <a:rPr lang="en-US" dirty="0"/>
              <a:t> </a:t>
            </a:r>
            <a:r>
              <a:rPr lang="en-US" dirty="0" err="1"/>
              <a:t>une</a:t>
            </a:r>
            <a:r>
              <a:rPr lang="en-US" dirty="0"/>
              <a:t> démarche de mise en </a:t>
            </a:r>
            <a:r>
              <a:rPr lang="en-US" dirty="0" err="1"/>
              <a:t>conformité</a:t>
            </a:r>
            <a:r>
              <a:rPr lang="en-US" dirty="0"/>
              <a:t> </a:t>
            </a:r>
            <a:r>
              <a:rPr lang="en-US" dirty="0" err="1"/>
              <a:t>accessibilité</a:t>
            </a:r>
            <a:endParaRPr lang="en-US" dirty="0"/>
          </a:p>
        </p:txBody>
      </p:sp>
      <p:sp>
        <p:nvSpPr>
          <p:cNvPr id="2" name="Espace réservé du numéro de diapositive 1">
            <a:extLst>
              <a:ext uri="{FF2B5EF4-FFF2-40B4-BE49-F238E27FC236}">
                <a16:creationId xmlns:a16="http://schemas.microsoft.com/office/drawing/2014/main" id="{DCE6422A-897A-45AC-9794-59506473C863}"/>
              </a:ext>
            </a:extLst>
          </p:cNvPr>
          <p:cNvSpPr>
            <a:spLocks noGrp="1"/>
          </p:cNvSpPr>
          <p:nvPr>
            <p:ph type="sldNum" sz="quarter" idx="13"/>
          </p:nvPr>
        </p:nvSpPr>
        <p:spPr/>
        <p:txBody>
          <a:bodyPr/>
          <a:lstStyle/>
          <a:p>
            <a:fld id="{E349EFCA-1D56-47B0-9E12-90EC9BA2FE55}" type="slidenum">
              <a:rPr lang="fr-FR" smtClean="0"/>
              <a:pPr/>
              <a:t>30</a:t>
            </a:fld>
            <a:endParaRPr lang="fr-FR" dirty="0"/>
          </a:p>
        </p:txBody>
      </p:sp>
    </p:spTree>
    <p:extLst>
      <p:ext uri="{BB962C8B-B14F-4D97-AF65-F5344CB8AC3E}">
        <p14:creationId xmlns:p14="http://schemas.microsoft.com/office/powerpoint/2010/main" val="4122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Image 98">
            <a:extLst>
              <a:ext uri="{FF2B5EF4-FFF2-40B4-BE49-F238E27FC236}">
                <a16:creationId xmlns:a16="http://schemas.microsoft.com/office/drawing/2014/main" id="{0E9C98E3-CD11-49CA-9714-41E2B43FAAB8}"/>
              </a:ext>
            </a:extLst>
          </p:cNvPr>
          <p:cNvPicPr>
            <a:picLocks noChangeAspect="1"/>
          </p:cNvPicPr>
          <p:nvPr/>
        </p:nvPicPr>
        <p:blipFill>
          <a:blip r:embed="rId2"/>
          <a:stretch>
            <a:fillRect/>
          </a:stretch>
        </p:blipFill>
        <p:spPr>
          <a:xfrm>
            <a:off x="6634622" y="4936913"/>
            <a:ext cx="250045" cy="228915"/>
          </a:xfrm>
          <a:prstGeom prst="rect">
            <a:avLst/>
          </a:prstGeom>
        </p:spPr>
      </p:pic>
      <p:sp>
        <p:nvSpPr>
          <p:cNvPr id="2" name="Titre 1">
            <a:extLst>
              <a:ext uri="{FF2B5EF4-FFF2-40B4-BE49-F238E27FC236}">
                <a16:creationId xmlns:a16="http://schemas.microsoft.com/office/drawing/2014/main" id="{682EBBF8-085F-48AF-8091-F633FF979F40}"/>
              </a:ext>
            </a:extLst>
          </p:cNvPr>
          <p:cNvSpPr>
            <a:spLocks noGrp="1"/>
          </p:cNvSpPr>
          <p:nvPr>
            <p:ph type="title"/>
          </p:nvPr>
        </p:nvSpPr>
        <p:spPr/>
        <p:txBody>
          <a:bodyPr/>
          <a:lstStyle/>
          <a:p>
            <a:r>
              <a:rPr lang="fr-FR" dirty="0"/>
              <a:t>Business Model Canvas de l’accessibilité</a:t>
            </a:r>
          </a:p>
        </p:txBody>
      </p:sp>
      <p:sp>
        <p:nvSpPr>
          <p:cNvPr id="4" name="Rectangle 3">
            <a:extLst>
              <a:ext uri="{FF2B5EF4-FFF2-40B4-BE49-F238E27FC236}">
                <a16:creationId xmlns:a16="http://schemas.microsoft.com/office/drawing/2014/main" id="{AE9ECE0C-D525-4A34-A513-79EB615C2132}"/>
              </a:ext>
            </a:extLst>
          </p:cNvPr>
          <p:cNvSpPr/>
          <p:nvPr/>
        </p:nvSpPr>
        <p:spPr bwMode="auto">
          <a:xfrm>
            <a:off x="1891718" y="732215"/>
            <a:ext cx="2013358" cy="4156745"/>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3BC2A1D-D36A-43CE-8D28-865243AAEBE7}"/>
              </a:ext>
            </a:extLst>
          </p:cNvPr>
          <p:cNvSpPr/>
          <p:nvPr/>
        </p:nvSpPr>
        <p:spPr bwMode="auto">
          <a:xfrm>
            <a:off x="3905076" y="732216"/>
            <a:ext cx="2013358" cy="1988526"/>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8149FD7-0C32-44F4-9074-6ADF2F5779DD}"/>
              </a:ext>
            </a:extLst>
          </p:cNvPr>
          <p:cNvSpPr/>
          <p:nvPr/>
        </p:nvSpPr>
        <p:spPr bwMode="auto">
          <a:xfrm>
            <a:off x="5918434" y="732215"/>
            <a:ext cx="2013358" cy="4156745"/>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561397C-0532-4FF3-AAB9-A04CA1D9D881}"/>
              </a:ext>
            </a:extLst>
          </p:cNvPr>
          <p:cNvSpPr/>
          <p:nvPr/>
        </p:nvSpPr>
        <p:spPr bwMode="auto">
          <a:xfrm>
            <a:off x="9945150" y="732215"/>
            <a:ext cx="2013358" cy="4156745"/>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1D5AF5B-4A82-4EE3-9667-CF9A58A884DA}"/>
              </a:ext>
            </a:extLst>
          </p:cNvPr>
          <p:cNvSpPr/>
          <p:nvPr/>
        </p:nvSpPr>
        <p:spPr bwMode="auto">
          <a:xfrm>
            <a:off x="1891717" y="4888960"/>
            <a:ext cx="5041786" cy="1497436"/>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89C4D5F-5DE5-4FC1-BF82-E2A5A05B29FB}"/>
              </a:ext>
            </a:extLst>
          </p:cNvPr>
          <p:cNvSpPr/>
          <p:nvPr/>
        </p:nvSpPr>
        <p:spPr bwMode="auto">
          <a:xfrm>
            <a:off x="6933503" y="4888959"/>
            <a:ext cx="5025005" cy="1497436"/>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4235BEF-F757-42E6-8E16-0977FAB87B56}"/>
              </a:ext>
            </a:extLst>
          </p:cNvPr>
          <p:cNvSpPr/>
          <p:nvPr/>
        </p:nvSpPr>
        <p:spPr bwMode="auto">
          <a:xfrm>
            <a:off x="3905076" y="2720742"/>
            <a:ext cx="2013358" cy="216821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F0683C44-9499-4318-9FB1-3515ED56A006}"/>
              </a:ext>
            </a:extLst>
          </p:cNvPr>
          <p:cNvSpPr/>
          <p:nvPr/>
        </p:nvSpPr>
        <p:spPr bwMode="auto">
          <a:xfrm>
            <a:off x="7931792" y="732216"/>
            <a:ext cx="2013358" cy="1988524"/>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5BF9B88-B025-43FB-96EA-754D64F4884F}"/>
              </a:ext>
            </a:extLst>
          </p:cNvPr>
          <p:cNvSpPr/>
          <p:nvPr/>
        </p:nvSpPr>
        <p:spPr bwMode="auto">
          <a:xfrm>
            <a:off x="7931792" y="2720741"/>
            <a:ext cx="2013358" cy="216821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rganigramme : Carte perforée 15">
            <a:extLst>
              <a:ext uri="{FF2B5EF4-FFF2-40B4-BE49-F238E27FC236}">
                <a16:creationId xmlns:a16="http://schemas.microsoft.com/office/drawing/2014/main" id="{B11A7E51-C4FF-467F-9E62-E9C2C5746708}"/>
              </a:ext>
            </a:extLst>
          </p:cNvPr>
          <p:cNvSpPr/>
          <p:nvPr/>
        </p:nvSpPr>
        <p:spPr>
          <a:xfrm flipH="1">
            <a:off x="1969529" y="1145190"/>
            <a:ext cx="1880886" cy="700268"/>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Fournisseur de services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r>
              <a:rPr kumimoji="0" lang="fr-FR" sz="1100" b="0" i="0" u="none" strike="noStrike" kern="0" cap="none" spc="0" normalizeH="0" baseline="0" noProof="0" dirty="0">
                <a:ln>
                  <a:noFill/>
                </a:ln>
                <a:solidFill>
                  <a:prstClr val="black"/>
                </a:solidFill>
                <a:effectLst/>
                <a:uLnTx/>
                <a:uFillTx/>
                <a:ea typeface="+mn-ea"/>
                <a:cs typeface="+mn-cs"/>
              </a:rPr>
              <a:t> compétents en accessibilité numérique</a:t>
            </a:r>
          </a:p>
        </p:txBody>
      </p:sp>
      <p:sp>
        <p:nvSpPr>
          <p:cNvPr id="17" name="Organigramme : Carte perforée 16">
            <a:extLst>
              <a:ext uri="{FF2B5EF4-FFF2-40B4-BE49-F238E27FC236}">
                <a16:creationId xmlns:a16="http://schemas.microsoft.com/office/drawing/2014/main" id="{D12EB214-D72D-4B43-AA90-61117D8B409D}"/>
              </a:ext>
            </a:extLst>
          </p:cNvPr>
          <p:cNvSpPr/>
          <p:nvPr/>
        </p:nvSpPr>
        <p:spPr>
          <a:xfrm flipH="1">
            <a:off x="1969529" y="2720742"/>
            <a:ext cx="1880886" cy="493200"/>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Utilisateurs communiquant des données d’utilisations</a:t>
            </a:r>
          </a:p>
        </p:txBody>
      </p:sp>
      <p:sp>
        <p:nvSpPr>
          <p:cNvPr id="18" name="Organigramme : Carte perforée 17">
            <a:extLst>
              <a:ext uri="{FF2B5EF4-FFF2-40B4-BE49-F238E27FC236}">
                <a16:creationId xmlns:a16="http://schemas.microsoft.com/office/drawing/2014/main" id="{C8379663-F4D6-4EF0-93C4-64EE5E9F8A20}"/>
              </a:ext>
            </a:extLst>
          </p:cNvPr>
          <p:cNvSpPr/>
          <p:nvPr/>
        </p:nvSpPr>
        <p:spPr>
          <a:xfrm flipH="1">
            <a:off x="1969529" y="3282241"/>
            <a:ext cx="1880886" cy="700268"/>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Utilisateurs participant aux tests lors des déploiements de versions</a:t>
            </a:r>
          </a:p>
        </p:txBody>
      </p:sp>
      <p:sp>
        <p:nvSpPr>
          <p:cNvPr id="19" name="Organigramme : Carte perforée 18">
            <a:extLst>
              <a:ext uri="{FF2B5EF4-FFF2-40B4-BE49-F238E27FC236}">
                <a16:creationId xmlns:a16="http://schemas.microsoft.com/office/drawing/2014/main" id="{7E427EBE-4255-41A6-A11A-D4A07750BA18}"/>
              </a:ext>
            </a:extLst>
          </p:cNvPr>
          <p:cNvSpPr/>
          <p:nvPr/>
        </p:nvSpPr>
        <p:spPr>
          <a:xfrm flipH="1">
            <a:off x="1969529" y="1917175"/>
            <a:ext cx="1880886" cy="700268"/>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Associations, organismes de labellisation ou certification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20" name="Organigramme : Carte perforée 19">
            <a:extLst>
              <a:ext uri="{FF2B5EF4-FFF2-40B4-BE49-F238E27FC236}">
                <a16:creationId xmlns:a16="http://schemas.microsoft.com/office/drawing/2014/main" id="{56B0D0B6-EC08-4CE9-9F4A-47DE8B521FB3}"/>
              </a:ext>
            </a:extLst>
          </p:cNvPr>
          <p:cNvSpPr/>
          <p:nvPr/>
        </p:nvSpPr>
        <p:spPr>
          <a:xfrm flipH="1">
            <a:off x="1969529" y="4062829"/>
            <a:ext cx="1880886" cy="700268"/>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Réglementation, directive européenne et loi de 2005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29" name="Organigramme : Carte perforée 28">
            <a:extLst>
              <a:ext uri="{FF2B5EF4-FFF2-40B4-BE49-F238E27FC236}">
                <a16:creationId xmlns:a16="http://schemas.microsoft.com/office/drawing/2014/main" id="{08C39814-F3A5-4CC3-A96C-690FF0271FFE}"/>
              </a:ext>
            </a:extLst>
          </p:cNvPr>
          <p:cNvSpPr/>
          <p:nvPr/>
        </p:nvSpPr>
        <p:spPr>
          <a:xfrm flipH="1">
            <a:off x="3971312" y="2963717"/>
            <a:ext cx="1880886" cy="491925"/>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Standards accessibilité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WCAG, RGAA, Section 508</a:t>
            </a:r>
          </a:p>
        </p:txBody>
      </p:sp>
      <p:sp>
        <p:nvSpPr>
          <p:cNvPr id="30" name="Organigramme : Carte perforée 29">
            <a:extLst>
              <a:ext uri="{FF2B5EF4-FFF2-40B4-BE49-F238E27FC236}">
                <a16:creationId xmlns:a16="http://schemas.microsoft.com/office/drawing/2014/main" id="{0697BD8D-4488-4B13-A3F2-E1F93615940E}"/>
              </a:ext>
            </a:extLst>
          </p:cNvPr>
          <p:cNvSpPr/>
          <p:nvPr/>
        </p:nvSpPr>
        <p:spPr>
          <a:xfrm flipH="1">
            <a:off x="3971312" y="3537190"/>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Environnement de développement et de test</a:t>
            </a:r>
          </a:p>
        </p:txBody>
      </p:sp>
      <p:sp>
        <p:nvSpPr>
          <p:cNvPr id="31" name="Organigramme : Carte perforée 30">
            <a:extLst>
              <a:ext uri="{FF2B5EF4-FFF2-40B4-BE49-F238E27FC236}">
                <a16:creationId xmlns:a16="http://schemas.microsoft.com/office/drawing/2014/main" id="{3029C1BB-6B3E-4940-B19F-7898C255DE7C}"/>
              </a:ext>
            </a:extLst>
          </p:cNvPr>
          <p:cNvSpPr/>
          <p:nvPr/>
        </p:nvSpPr>
        <p:spPr>
          <a:xfrm flipH="1">
            <a:off x="3971312" y="4114940"/>
            <a:ext cx="1880886" cy="279723"/>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Référent accessibilité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32" name="Organigramme : Carte perforée 31">
            <a:extLst>
              <a:ext uri="{FF2B5EF4-FFF2-40B4-BE49-F238E27FC236}">
                <a16:creationId xmlns:a16="http://schemas.microsoft.com/office/drawing/2014/main" id="{E9B83AC0-647B-4B78-9954-DF2C319C9EA5}"/>
              </a:ext>
            </a:extLst>
          </p:cNvPr>
          <p:cNvSpPr/>
          <p:nvPr/>
        </p:nvSpPr>
        <p:spPr>
          <a:xfrm flipH="1">
            <a:off x="3971312" y="4477079"/>
            <a:ext cx="1880886" cy="279723"/>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Equipe UX Design</a:t>
            </a:r>
          </a:p>
        </p:txBody>
      </p:sp>
      <p:sp>
        <p:nvSpPr>
          <p:cNvPr id="33" name="Organigramme : Carte perforée 32">
            <a:extLst>
              <a:ext uri="{FF2B5EF4-FFF2-40B4-BE49-F238E27FC236}">
                <a16:creationId xmlns:a16="http://schemas.microsoft.com/office/drawing/2014/main" id="{F44C0721-8E30-4773-A2ED-FF3C98239155}"/>
              </a:ext>
            </a:extLst>
          </p:cNvPr>
          <p:cNvSpPr/>
          <p:nvPr/>
        </p:nvSpPr>
        <p:spPr>
          <a:xfrm flipH="1">
            <a:off x="3982887" y="1148264"/>
            <a:ext cx="1880886" cy="279723"/>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Conception inclusive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34" name="Organigramme : Carte perforée 33">
            <a:extLst>
              <a:ext uri="{FF2B5EF4-FFF2-40B4-BE49-F238E27FC236}">
                <a16:creationId xmlns:a16="http://schemas.microsoft.com/office/drawing/2014/main" id="{C2531494-C650-4DCA-ACA0-D8CA74F659B9}"/>
              </a:ext>
            </a:extLst>
          </p:cNvPr>
          <p:cNvSpPr/>
          <p:nvPr/>
        </p:nvSpPr>
        <p:spPr>
          <a:xfrm flipH="1">
            <a:off x="3982887" y="1500872"/>
            <a:ext cx="1880886" cy="279723"/>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Développement inclusif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35" name="Organigramme : Carte perforée 34">
            <a:extLst>
              <a:ext uri="{FF2B5EF4-FFF2-40B4-BE49-F238E27FC236}">
                <a16:creationId xmlns:a16="http://schemas.microsoft.com/office/drawing/2014/main" id="{A3910E1E-064C-425B-BA5D-609E58942102}"/>
              </a:ext>
            </a:extLst>
          </p:cNvPr>
          <p:cNvSpPr/>
          <p:nvPr/>
        </p:nvSpPr>
        <p:spPr>
          <a:xfrm flipH="1">
            <a:off x="3971312" y="1860326"/>
            <a:ext cx="1880886" cy="279723"/>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Tests d’accessibilité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36" name="Organigramme : Carte perforée 35">
            <a:extLst>
              <a:ext uri="{FF2B5EF4-FFF2-40B4-BE49-F238E27FC236}">
                <a16:creationId xmlns:a16="http://schemas.microsoft.com/office/drawing/2014/main" id="{B825C899-4740-4FE5-8A7A-7F1EF504FEAC}"/>
              </a:ext>
            </a:extLst>
          </p:cNvPr>
          <p:cNvSpPr/>
          <p:nvPr/>
        </p:nvSpPr>
        <p:spPr>
          <a:xfrm flipH="1">
            <a:off x="3971312" y="2213501"/>
            <a:ext cx="1880886" cy="279723"/>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Amélioration continue</a:t>
            </a:r>
          </a:p>
        </p:txBody>
      </p:sp>
      <p:sp>
        <p:nvSpPr>
          <p:cNvPr id="37" name="Organigramme : Carte perforée 36">
            <a:extLst>
              <a:ext uri="{FF2B5EF4-FFF2-40B4-BE49-F238E27FC236}">
                <a16:creationId xmlns:a16="http://schemas.microsoft.com/office/drawing/2014/main" id="{230A4B28-E24A-4CAA-9AFE-E29900973C34}"/>
              </a:ext>
            </a:extLst>
          </p:cNvPr>
          <p:cNvSpPr/>
          <p:nvPr/>
        </p:nvSpPr>
        <p:spPr>
          <a:xfrm flipH="1">
            <a:off x="5984670" y="1461909"/>
            <a:ext cx="1880886" cy="700268"/>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Prise en charge des recommandations d’accessibilité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38" name="Organigramme : Carte perforée 37">
            <a:extLst>
              <a:ext uri="{FF2B5EF4-FFF2-40B4-BE49-F238E27FC236}">
                <a16:creationId xmlns:a16="http://schemas.microsoft.com/office/drawing/2014/main" id="{9CE2040D-3AAC-4731-8DEF-B800BDD66490}"/>
              </a:ext>
            </a:extLst>
          </p:cNvPr>
          <p:cNvSpPr/>
          <p:nvPr/>
        </p:nvSpPr>
        <p:spPr>
          <a:xfrm flipH="1">
            <a:off x="5984670" y="2246247"/>
            <a:ext cx="1880886" cy="700268"/>
          </a:xfrm>
          <a:prstGeom prst="flowChartPunchedCard">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Meilleure expérience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r>
              <a:rPr kumimoji="0" lang="fr-FR" sz="1100" b="0" i="0" u="none" strike="noStrike" kern="0" cap="none" spc="0" normalizeH="0" baseline="0" noProof="0" dirty="0">
                <a:ln>
                  <a:noFill/>
                </a:ln>
                <a:solidFill>
                  <a:prstClr val="black"/>
                </a:solidFill>
                <a:effectLst/>
                <a:uLnTx/>
                <a:uFillTx/>
                <a:ea typeface="+mn-ea"/>
                <a:cs typeface="+mn-cs"/>
              </a:rPr>
              <a:t> Client, plus simple à comprendre et à manipuler</a:t>
            </a:r>
          </a:p>
        </p:txBody>
      </p:sp>
      <p:sp>
        <p:nvSpPr>
          <p:cNvPr id="39" name="Organigramme : Carte perforée 38">
            <a:extLst>
              <a:ext uri="{FF2B5EF4-FFF2-40B4-BE49-F238E27FC236}">
                <a16:creationId xmlns:a16="http://schemas.microsoft.com/office/drawing/2014/main" id="{1DA2E4B7-1F3B-4181-8B8C-7C607ABC1118}"/>
              </a:ext>
            </a:extLst>
          </p:cNvPr>
          <p:cNvSpPr/>
          <p:nvPr/>
        </p:nvSpPr>
        <p:spPr>
          <a:xfrm flipH="1">
            <a:off x="5984670" y="3032242"/>
            <a:ext cx="1880886" cy="700268"/>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Meilleure qualité du produit, plus fiable, meilleure compatibilité</a:t>
            </a:r>
          </a:p>
        </p:txBody>
      </p:sp>
      <p:sp>
        <p:nvSpPr>
          <p:cNvPr id="40" name="Organigramme : Carte perforée 39">
            <a:extLst>
              <a:ext uri="{FF2B5EF4-FFF2-40B4-BE49-F238E27FC236}">
                <a16:creationId xmlns:a16="http://schemas.microsoft.com/office/drawing/2014/main" id="{DDF7F791-277E-4E7C-84E8-576BEB516D9C}"/>
              </a:ext>
            </a:extLst>
          </p:cNvPr>
          <p:cNvSpPr/>
          <p:nvPr/>
        </p:nvSpPr>
        <p:spPr>
          <a:xfrm flipH="1">
            <a:off x="5984667" y="3818237"/>
            <a:ext cx="1880886" cy="640800"/>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Réputation de l’entreprise, rassurer les clients</a:t>
            </a:r>
          </a:p>
        </p:txBody>
      </p:sp>
      <p:sp>
        <p:nvSpPr>
          <p:cNvPr id="41" name="Organigramme : Carte perforée 40">
            <a:extLst>
              <a:ext uri="{FF2B5EF4-FFF2-40B4-BE49-F238E27FC236}">
                <a16:creationId xmlns:a16="http://schemas.microsoft.com/office/drawing/2014/main" id="{AC291025-9B50-48AF-8CE9-546C0BC3E923}"/>
              </a:ext>
            </a:extLst>
          </p:cNvPr>
          <p:cNvSpPr/>
          <p:nvPr/>
        </p:nvSpPr>
        <p:spPr>
          <a:xfrm flipH="1">
            <a:off x="7998025" y="2246247"/>
            <a:ext cx="1880886" cy="279723"/>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Feedbacks des utilisateurs</a:t>
            </a:r>
          </a:p>
        </p:txBody>
      </p:sp>
      <p:sp>
        <p:nvSpPr>
          <p:cNvPr id="42" name="Organigramme : Carte perforée 41">
            <a:extLst>
              <a:ext uri="{FF2B5EF4-FFF2-40B4-BE49-F238E27FC236}">
                <a16:creationId xmlns:a16="http://schemas.microsoft.com/office/drawing/2014/main" id="{35315DCC-BFEA-4376-B55D-C8A7D1CEEADF}"/>
              </a:ext>
            </a:extLst>
          </p:cNvPr>
          <p:cNvSpPr/>
          <p:nvPr/>
        </p:nvSpPr>
        <p:spPr>
          <a:xfrm flipH="1">
            <a:off x="7998027" y="3092513"/>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err="1">
                <a:ln>
                  <a:noFill/>
                </a:ln>
                <a:solidFill>
                  <a:prstClr val="black"/>
                </a:solidFill>
                <a:effectLst/>
                <a:uLnTx/>
                <a:uFillTx/>
                <a:ea typeface="+mn-ea"/>
                <a:cs typeface="+mn-cs"/>
              </a:rPr>
              <a:t>Websites</a:t>
            </a:r>
            <a:r>
              <a:rPr kumimoji="0" lang="fr-FR" sz="1100" b="0" i="0" u="none" strike="noStrike" kern="0" cap="none" spc="0" normalizeH="0" baseline="0" noProof="0" dirty="0">
                <a:ln>
                  <a:noFill/>
                </a:ln>
                <a:solidFill>
                  <a:prstClr val="black"/>
                </a:solidFill>
                <a:effectLst/>
                <a:uLnTx/>
                <a:uFillTx/>
                <a:ea typeface="+mn-ea"/>
                <a:cs typeface="+mn-cs"/>
              </a:rPr>
              <a:t>, Mobile Apps</a:t>
            </a:r>
          </a:p>
        </p:txBody>
      </p:sp>
      <p:sp>
        <p:nvSpPr>
          <p:cNvPr id="43" name="Organigramme : Carte perforée 42">
            <a:extLst>
              <a:ext uri="{FF2B5EF4-FFF2-40B4-BE49-F238E27FC236}">
                <a16:creationId xmlns:a16="http://schemas.microsoft.com/office/drawing/2014/main" id="{6FDBBD0D-1FC9-4A9D-AFAA-38A52AD0D5CB}"/>
              </a:ext>
            </a:extLst>
          </p:cNvPr>
          <p:cNvSpPr/>
          <p:nvPr/>
        </p:nvSpPr>
        <p:spPr>
          <a:xfrm flipH="1">
            <a:off x="7998027" y="3690537"/>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Documents PDF, Word, Excel, PowerPoint…</a:t>
            </a:r>
          </a:p>
        </p:txBody>
      </p:sp>
      <p:sp>
        <p:nvSpPr>
          <p:cNvPr id="44" name="Organigramme : Carte perforée 43">
            <a:extLst>
              <a:ext uri="{FF2B5EF4-FFF2-40B4-BE49-F238E27FC236}">
                <a16:creationId xmlns:a16="http://schemas.microsoft.com/office/drawing/2014/main" id="{267F8FCF-EEE3-4110-98ED-C7F46F1CB0B4}"/>
              </a:ext>
            </a:extLst>
          </p:cNvPr>
          <p:cNvSpPr/>
          <p:nvPr/>
        </p:nvSpPr>
        <p:spPr>
          <a:xfrm flipH="1">
            <a:off x="7998027" y="4288561"/>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Equipements spécialisés pris en charge (ex. Braille)</a:t>
            </a:r>
          </a:p>
        </p:txBody>
      </p:sp>
      <p:sp>
        <p:nvSpPr>
          <p:cNvPr id="45" name="Organigramme : Carte perforée 44">
            <a:extLst>
              <a:ext uri="{FF2B5EF4-FFF2-40B4-BE49-F238E27FC236}">
                <a16:creationId xmlns:a16="http://schemas.microsoft.com/office/drawing/2014/main" id="{1DC058A1-B949-460D-B407-0D5A83AD8797}"/>
              </a:ext>
            </a:extLst>
          </p:cNvPr>
          <p:cNvSpPr/>
          <p:nvPr/>
        </p:nvSpPr>
        <p:spPr>
          <a:xfrm flipH="1">
            <a:off x="7998027" y="1324616"/>
            <a:ext cx="1880886" cy="279723"/>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Support utilisateur</a:t>
            </a:r>
          </a:p>
        </p:txBody>
      </p:sp>
      <p:sp>
        <p:nvSpPr>
          <p:cNvPr id="46" name="Organigramme : Carte perforée 45">
            <a:extLst>
              <a:ext uri="{FF2B5EF4-FFF2-40B4-BE49-F238E27FC236}">
                <a16:creationId xmlns:a16="http://schemas.microsoft.com/office/drawing/2014/main" id="{316FDDB1-D299-450F-9CB1-076B2FC68DAC}"/>
              </a:ext>
            </a:extLst>
          </p:cNvPr>
          <p:cNvSpPr/>
          <p:nvPr/>
        </p:nvSpPr>
        <p:spPr>
          <a:xfrm flipH="1">
            <a:off x="7998025" y="1678524"/>
            <a:ext cx="1880886" cy="493200"/>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Déclaration d’accessibilité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47" name="Organigramme : Carte perforée 46">
            <a:extLst>
              <a:ext uri="{FF2B5EF4-FFF2-40B4-BE49-F238E27FC236}">
                <a16:creationId xmlns:a16="http://schemas.microsoft.com/office/drawing/2014/main" id="{9BC42D8E-AF5D-4A78-99BD-270057A100E3}"/>
              </a:ext>
            </a:extLst>
          </p:cNvPr>
          <p:cNvSpPr/>
          <p:nvPr/>
        </p:nvSpPr>
        <p:spPr>
          <a:xfrm flipH="1">
            <a:off x="10011383" y="1481246"/>
            <a:ext cx="1880886" cy="489995"/>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Personnes en situation de handicap déclaré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48" name="Organigramme : Carte perforée 47">
            <a:extLst>
              <a:ext uri="{FF2B5EF4-FFF2-40B4-BE49-F238E27FC236}">
                <a16:creationId xmlns:a16="http://schemas.microsoft.com/office/drawing/2014/main" id="{FAD623D4-B158-408B-9C5A-28EEF2F9BA36}"/>
              </a:ext>
            </a:extLst>
          </p:cNvPr>
          <p:cNvSpPr/>
          <p:nvPr/>
        </p:nvSpPr>
        <p:spPr>
          <a:xfrm flipH="1">
            <a:off x="10011383" y="2046643"/>
            <a:ext cx="1880886" cy="489995"/>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Séniors utilisant Internet ou leur mobile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49" name="Organigramme : Carte perforée 48">
            <a:extLst>
              <a:ext uri="{FF2B5EF4-FFF2-40B4-BE49-F238E27FC236}">
                <a16:creationId xmlns:a16="http://schemas.microsoft.com/office/drawing/2014/main" id="{C2F6662F-5735-4EB1-ABEF-49D501B87DC4}"/>
              </a:ext>
            </a:extLst>
          </p:cNvPr>
          <p:cNvSpPr/>
          <p:nvPr/>
        </p:nvSpPr>
        <p:spPr>
          <a:xfrm flipH="1">
            <a:off x="10011383" y="2612040"/>
            <a:ext cx="1880886" cy="48999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Personnes sensibles à la réputation du fournisseur</a:t>
            </a:r>
          </a:p>
        </p:txBody>
      </p:sp>
      <p:sp>
        <p:nvSpPr>
          <p:cNvPr id="50" name="Organigramme : Carte perforée 49">
            <a:extLst>
              <a:ext uri="{FF2B5EF4-FFF2-40B4-BE49-F238E27FC236}">
                <a16:creationId xmlns:a16="http://schemas.microsoft.com/office/drawing/2014/main" id="{3EA5C421-FC7B-4CB6-99D2-BAA0A2B4C012}"/>
              </a:ext>
            </a:extLst>
          </p:cNvPr>
          <p:cNvSpPr/>
          <p:nvPr/>
        </p:nvSpPr>
        <p:spPr>
          <a:xfrm flipH="1">
            <a:off x="10011383" y="3177437"/>
            <a:ext cx="1880886" cy="640800"/>
          </a:xfrm>
          <a:prstGeom prst="flowChartPunchedCard">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Personnes qui ne vont pas pas jusqu’au bout du processus d’achat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51" name="Organigramme : Carte perforée 50">
            <a:extLst>
              <a:ext uri="{FF2B5EF4-FFF2-40B4-BE49-F238E27FC236}">
                <a16:creationId xmlns:a16="http://schemas.microsoft.com/office/drawing/2014/main" id="{3C91281D-0411-46A5-9D59-4C3172B99002}"/>
              </a:ext>
            </a:extLst>
          </p:cNvPr>
          <p:cNvSpPr/>
          <p:nvPr/>
        </p:nvSpPr>
        <p:spPr>
          <a:xfrm flipH="1">
            <a:off x="10011383" y="3893639"/>
            <a:ext cx="1880886" cy="48999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Tous les Clients historiques</a:t>
            </a:r>
          </a:p>
        </p:txBody>
      </p:sp>
      <p:sp>
        <p:nvSpPr>
          <p:cNvPr id="53" name="Organigramme : Carte perforée 52">
            <a:extLst>
              <a:ext uri="{FF2B5EF4-FFF2-40B4-BE49-F238E27FC236}">
                <a16:creationId xmlns:a16="http://schemas.microsoft.com/office/drawing/2014/main" id="{037AC382-2A9A-4986-9FA4-E899C755E1BC}"/>
              </a:ext>
            </a:extLst>
          </p:cNvPr>
          <p:cNvSpPr/>
          <p:nvPr/>
        </p:nvSpPr>
        <p:spPr>
          <a:xfrm flipH="1">
            <a:off x="4931084" y="5661313"/>
            <a:ext cx="1880886" cy="640800"/>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Implémentation des bonnes pratiques dans cycle de vie du produit</a:t>
            </a:r>
          </a:p>
        </p:txBody>
      </p:sp>
      <p:sp>
        <p:nvSpPr>
          <p:cNvPr id="54" name="Organigramme : Carte perforée 53">
            <a:extLst>
              <a:ext uri="{FF2B5EF4-FFF2-40B4-BE49-F238E27FC236}">
                <a16:creationId xmlns:a16="http://schemas.microsoft.com/office/drawing/2014/main" id="{4F5A324C-B9B3-43C7-9E58-87B79CE0436F}"/>
              </a:ext>
            </a:extLst>
          </p:cNvPr>
          <p:cNvSpPr/>
          <p:nvPr/>
        </p:nvSpPr>
        <p:spPr>
          <a:xfrm flipH="1">
            <a:off x="2928665" y="4946937"/>
            <a:ext cx="1880886" cy="639382"/>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Investissement sur les rôles de Référent accessibilité et UX Designer</a:t>
            </a:r>
          </a:p>
        </p:txBody>
      </p:sp>
      <p:sp>
        <p:nvSpPr>
          <p:cNvPr id="55" name="Organigramme : Carte perforée 54">
            <a:extLst>
              <a:ext uri="{FF2B5EF4-FFF2-40B4-BE49-F238E27FC236}">
                <a16:creationId xmlns:a16="http://schemas.microsoft.com/office/drawing/2014/main" id="{39E19649-9755-4823-8A37-A87D15F5842E}"/>
              </a:ext>
            </a:extLst>
          </p:cNvPr>
          <p:cNvSpPr/>
          <p:nvPr/>
        </p:nvSpPr>
        <p:spPr>
          <a:xfrm flipH="1">
            <a:off x="2928665" y="5659771"/>
            <a:ext cx="1880886" cy="640800"/>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Mise en conformité des sites Web et documents existants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56" name="Organigramme : Carte perforée 55">
            <a:extLst>
              <a:ext uri="{FF2B5EF4-FFF2-40B4-BE49-F238E27FC236}">
                <a16:creationId xmlns:a16="http://schemas.microsoft.com/office/drawing/2014/main" id="{8C844438-53D4-48BA-A91B-208C410EAFAC}"/>
              </a:ext>
            </a:extLst>
          </p:cNvPr>
          <p:cNvSpPr/>
          <p:nvPr/>
        </p:nvSpPr>
        <p:spPr>
          <a:xfrm flipH="1">
            <a:off x="7959511" y="5258643"/>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Nouveaux marchés potentiels</a:t>
            </a:r>
          </a:p>
        </p:txBody>
      </p:sp>
      <p:sp>
        <p:nvSpPr>
          <p:cNvPr id="57" name="Organigramme : Carte perforée 56">
            <a:extLst>
              <a:ext uri="{FF2B5EF4-FFF2-40B4-BE49-F238E27FC236}">
                <a16:creationId xmlns:a16="http://schemas.microsoft.com/office/drawing/2014/main" id="{0FDA16A1-E914-4A2E-8E24-1435A29A18B5}"/>
              </a:ext>
            </a:extLst>
          </p:cNvPr>
          <p:cNvSpPr/>
          <p:nvPr/>
        </p:nvSpPr>
        <p:spPr>
          <a:xfrm flipH="1">
            <a:off x="9961930" y="5258643"/>
            <a:ext cx="1880886" cy="491925"/>
          </a:xfrm>
          <a:prstGeom prst="flowChartPunchedCard">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Publicité devenue accessible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58" name="Organigramme : Carte perforée 57">
            <a:extLst>
              <a:ext uri="{FF2B5EF4-FFF2-40B4-BE49-F238E27FC236}">
                <a16:creationId xmlns:a16="http://schemas.microsoft.com/office/drawing/2014/main" id="{DABEBA4C-AB57-434D-B376-441B9BB60768}"/>
              </a:ext>
            </a:extLst>
          </p:cNvPr>
          <p:cNvSpPr/>
          <p:nvPr/>
        </p:nvSpPr>
        <p:spPr>
          <a:xfrm flipH="1">
            <a:off x="7959511" y="5822519"/>
            <a:ext cx="1880886" cy="491925"/>
          </a:xfrm>
          <a:prstGeom prst="flowChartPunchedCard">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Redistribution des coûts de maintenance réduits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59" name="Organigramme : Carte perforée 58">
            <a:extLst>
              <a:ext uri="{FF2B5EF4-FFF2-40B4-BE49-F238E27FC236}">
                <a16:creationId xmlns:a16="http://schemas.microsoft.com/office/drawing/2014/main" id="{B6D19B4E-1083-4773-BDB4-5C52C419DBF2}"/>
              </a:ext>
            </a:extLst>
          </p:cNvPr>
          <p:cNvSpPr/>
          <p:nvPr/>
        </p:nvSpPr>
        <p:spPr>
          <a:xfrm flipH="1">
            <a:off x="9961930" y="5822519"/>
            <a:ext cx="1880886" cy="491925"/>
          </a:xfrm>
          <a:prstGeom prst="flowChartPunchedCard">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Bénéfices sociaux, réputation, diversité </a:t>
            </a:r>
            <a:r>
              <a:rPr kumimoji="0" lang="fr-FR" sz="1100" b="0" i="0" u="none" strike="noStrike" kern="0" cap="none" spc="0" normalizeH="0" baseline="0" noProof="0" dirty="0">
                <a:ln>
                  <a:noFill/>
                </a:ln>
                <a:solidFill>
                  <a:prstClr val="black"/>
                </a:solidFill>
                <a:effectLst/>
                <a:uLnTx/>
                <a:uFillTx/>
                <a:ea typeface="+mn-ea"/>
                <a:cs typeface="+mn-cs"/>
                <a:sym typeface="Wingdings 2" panose="05020102010507070707" pitchFamily="18" charset="2"/>
              </a:rPr>
              <a:t></a:t>
            </a:r>
            <a:endParaRPr kumimoji="0" lang="fr-FR" sz="1100" b="0" i="0" u="none" strike="noStrike" kern="0" cap="none" spc="0" normalizeH="0" baseline="0" noProof="0" dirty="0">
              <a:ln>
                <a:noFill/>
              </a:ln>
              <a:solidFill>
                <a:prstClr val="black"/>
              </a:solidFill>
              <a:effectLst/>
              <a:uLnTx/>
              <a:uFillTx/>
              <a:ea typeface="+mn-ea"/>
              <a:cs typeface="+mn-cs"/>
            </a:endParaRPr>
          </a:p>
        </p:txBody>
      </p:sp>
      <p:sp>
        <p:nvSpPr>
          <p:cNvPr id="70" name="Organigramme : Carte perforée 69">
            <a:extLst>
              <a:ext uri="{FF2B5EF4-FFF2-40B4-BE49-F238E27FC236}">
                <a16:creationId xmlns:a16="http://schemas.microsoft.com/office/drawing/2014/main" id="{6463A441-3E7E-48B7-8985-D1BCD8BA7DA0}"/>
              </a:ext>
            </a:extLst>
          </p:cNvPr>
          <p:cNvSpPr/>
          <p:nvPr/>
        </p:nvSpPr>
        <p:spPr>
          <a:xfrm flipH="1">
            <a:off x="4931084" y="5094394"/>
            <a:ext cx="1880886" cy="491925"/>
          </a:xfrm>
          <a:prstGeom prst="flowChartPunchedCard">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ea typeface="+mn-ea"/>
                <a:cs typeface="+mn-cs"/>
              </a:rPr>
              <a:t>Formation des équipes agiles</a:t>
            </a:r>
          </a:p>
        </p:txBody>
      </p:sp>
      <p:sp>
        <p:nvSpPr>
          <p:cNvPr id="71" name="Arc 70">
            <a:extLst>
              <a:ext uri="{FF2B5EF4-FFF2-40B4-BE49-F238E27FC236}">
                <a16:creationId xmlns:a16="http://schemas.microsoft.com/office/drawing/2014/main" id="{B2AF4F71-49B3-4B76-8465-E2907CBE5FCE}"/>
              </a:ext>
            </a:extLst>
          </p:cNvPr>
          <p:cNvSpPr/>
          <p:nvPr/>
        </p:nvSpPr>
        <p:spPr>
          <a:xfrm rot="15477245" flipH="1">
            <a:off x="3720703" y="2250858"/>
            <a:ext cx="743021" cy="628590"/>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2" name="Arc 71">
            <a:extLst>
              <a:ext uri="{FF2B5EF4-FFF2-40B4-BE49-F238E27FC236}">
                <a16:creationId xmlns:a16="http://schemas.microsoft.com/office/drawing/2014/main" id="{9A051E40-9BB0-4079-9DE3-5531DFC5223B}"/>
              </a:ext>
            </a:extLst>
          </p:cNvPr>
          <p:cNvSpPr/>
          <p:nvPr/>
        </p:nvSpPr>
        <p:spPr>
          <a:xfrm rot="9101920" flipH="1" flipV="1">
            <a:off x="3420215" y="1006045"/>
            <a:ext cx="743021" cy="575468"/>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3" name="Arc 72">
            <a:extLst>
              <a:ext uri="{FF2B5EF4-FFF2-40B4-BE49-F238E27FC236}">
                <a16:creationId xmlns:a16="http://schemas.microsoft.com/office/drawing/2014/main" id="{FD5BC064-F925-48D4-80D1-50BEB887A6D6}"/>
              </a:ext>
            </a:extLst>
          </p:cNvPr>
          <p:cNvSpPr/>
          <p:nvPr/>
        </p:nvSpPr>
        <p:spPr>
          <a:xfrm rot="9101920" flipH="1" flipV="1">
            <a:off x="5473624" y="1042390"/>
            <a:ext cx="743021" cy="575468"/>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4" name="Arc 73">
            <a:extLst>
              <a:ext uri="{FF2B5EF4-FFF2-40B4-BE49-F238E27FC236}">
                <a16:creationId xmlns:a16="http://schemas.microsoft.com/office/drawing/2014/main" id="{4B93604D-5D51-47C4-A91C-CA750F2C8896}"/>
              </a:ext>
            </a:extLst>
          </p:cNvPr>
          <p:cNvSpPr/>
          <p:nvPr/>
        </p:nvSpPr>
        <p:spPr>
          <a:xfrm rot="10038981" flipH="1">
            <a:off x="4935081" y="2295500"/>
            <a:ext cx="743021" cy="628590"/>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6" name="Arc 85">
            <a:extLst>
              <a:ext uri="{FF2B5EF4-FFF2-40B4-BE49-F238E27FC236}">
                <a16:creationId xmlns:a16="http://schemas.microsoft.com/office/drawing/2014/main" id="{727BE9C0-D213-4099-A86A-89E8A2C25ADB}"/>
              </a:ext>
            </a:extLst>
          </p:cNvPr>
          <p:cNvSpPr/>
          <p:nvPr/>
        </p:nvSpPr>
        <p:spPr>
          <a:xfrm rot="13055686" flipH="1">
            <a:off x="7478861" y="2524078"/>
            <a:ext cx="743021" cy="501796"/>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7" name="Arc 86">
            <a:extLst>
              <a:ext uri="{FF2B5EF4-FFF2-40B4-BE49-F238E27FC236}">
                <a16:creationId xmlns:a16="http://schemas.microsoft.com/office/drawing/2014/main" id="{77F113F4-B92E-4871-9B93-8FF843233A7F}"/>
              </a:ext>
            </a:extLst>
          </p:cNvPr>
          <p:cNvSpPr/>
          <p:nvPr/>
        </p:nvSpPr>
        <p:spPr>
          <a:xfrm rot="515095" flipH="1">
            <a:off x="7755391" y="1083922"/>
            <a:ext cx="743021" cy="628590"/>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8" name="Arc 87">
            <a:extLst>
              <a:ext uri="{FF2B5EF4-FFF2-40B4-BE49-F238E27FC236}">
                <a16:creationId xmlns:a16="http://schemas.microsoft.com/office/drawing/2014/main" id="{7689A1C8-B28E-42DF-981C-E8F4E8404C48}"/>
              </a:ext>
            </a:extLst>
          </p:cNvPr>
          <p:cNvSpPr/>
          <p:nvPr/>
        </p:nvSpPr>
        <p:spPr>
          <a:xfrm rot="9101920" flipH="1" flipV="1">
            <a:off x="9465253" y="1174174"/>
            <a:ext cx="743021" cy="575468"/>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9" name="Arc 88">
            <a:extLst>
              <a:ext uri="{FF2B5EF4-FFF2-40B4-BE49-F238E27FC236}">
                <a16:creationId xmlns:a16="http://schemas.microsoft.com/office/drawing/2014/main" id="{0D3B5C65-B3A9-46AF-9A02-1B8248E0438C}"/>
              </a:ext>
            </a:extLst>
          </p:cNvPr>
          <p:cNvSpPr/>
          <p:nvPr/>
        </p:nvSpPr>
        <p:spPr>
          <a:xfrm rot="14825633" flipH="1">
            <a:off x="9705989" y="3935753"/>
            <a:ext cx="743021" cy="501796"/>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0" name="Arc 89">
            <a:extLst>
              <a:ext uri="{FF2B5EF4-FFF2-40B4-BE49-F238E27FC236}">
                <a16:creationId xmlns:a16="http://schemas.microsoft.com/office/drawing/2014/main" id="{EA67AE2B-8F9E-4C1F-A29B-811243BE6BDA}"/>
              </a:ext>
            </a:extLst>
          </p:cNvPr>
          <p:cNvSpPr/>
          <p:nvPr/>
        </p:nvSpPr>
        <p:spPr>
          <a:xfrm rot="15391197" flipH="1" flipV="1">
            <a:off x="5819519" y="4383590"/>
            <a:ext cx="743021" cy="575468"/>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1" name="Arc 90">
            <a:extLst>
              <a:ext uri="{FF2B5EF4-FFF2-40B4-BE49-F238E27FC236}">
                <a16:creationId xmlns:a16="http://schemas.microsoft.com/office/drawing/2014/main" id="{66F73DF2-4A4C-469F-852C-F747CBE6EA63}"/>
              </a:ext>
            </a:extLst>
          </p:cNvPr>
          <p:cNvSpPr/>
          <p:nvPr/>
        </p:nvSpPr>
        <p:spPr>
          <a:xfrm rot="16877823" flipH="1">
            <a:off x="7607477" y="4439560"/>
            <a:ext cx="743021" cy="501796"/>
          </a:xfrm>
          <a:prstGeom prst="arc">
            <a:avLst/>
          </a:prstGeom>
          <a:ln w="127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92" name="Image 91">
            <a:extLst>
              <a:ext uri="{FF2B5EF4-FFF2-40B4-BE49-F238E27FC236}">
                <a16:creationId xmlns:a16="http://schemas.microsoft.com/office/drawing/2014/main" id="{69CCC0EE-49D8-4A10-AB48-6E30880D7166}"/>
              </a:ext>
            </a:extLst>
          </p:cNvPr>
          <p:cNvPicPr>
            <a:picLocks noChangeAspect="1"/>
          </p:cNvPicPr>
          <p:nvPr/>
        </p:nvPicPr>
        <p:blipFill>
          <a:blip r:embed="rId3"/>
          <a:stretch>
            <a:fillRect/>
          </a:stretch>
        </p:blipFill>
        <p:spPr>
          <a:xfrm>
            <a:off x="3573210" y="777936"/>
            <a:ext cx="222904" cy="170797"/>
          </a:xfrm>
          <a:prstGeom prst="rect">
            <a:avLst/>
          </a:prstGeom>
        </p:spPr>
      </p:pic>
      <p:pic>
        <p:nvPicPr>
          <p:cNvPr id="93" name="Image 92">
            <a:extLst>
              <a:ext uri="{FF2B5EF4-FFF2-40B4-BE49-F238E27FC236}">
                <a16:creationId xmlns:a16="http://schemas.microsoft.com/office/drawing/2014/main" id="{BD4EC4FB-70CF-4DAA-A410-9DA1AEA1A1DD}"/>
              </a:ext>
            </a:extLst>
          </p:cNvPr>
          <p:cNvPicPr>
            <a:picLocks noChangeAspect="1"/>
          </p:cNvPicPr>
          <p:nvPr/>
        </p:nvPicPr>
        <p:blipFill>
          <a:blip r:embed="rId4"/>
          <a:stretch>
            <a:fillRect/>
          </a:stretch>
        </p:blipFill>
        <p:spPr>
          <a:xfrm>
            <a:off x="5643621" y="762493"/>
            <a:ext cx="216793" cy="201083"/>
          </a:xfrm>
          <a:prstGeom prst="rect">
            <a:avLst/>
          </a:prstGeom>
        </p:spPr>
      </p:pic>
      <p:pic>
        <p:nvPicPr>
          <p:cNvPr id="94" name="Image 93">
            <a:extLst>
              <a:ext uri="{FF2B5EF4-FFF2-40B4-BE49-F238E27FC236}">
                <a16:creationId xmlns:a16="http://schemas.microsoft.com/office/drawing/2014/main" id="{68717137-48D3-45E1-AD3C-8858DB2E94FB}"/>
              </a:ext>
            </a:extLst>
          </p:cNvPr>
          <p:cNvPicPr>
            <a:picLocks noChangeAspect="1"/>
          </p:cNvPicPr>
          <p:nvPr/>
        </p:nvPicPr>
        <p:blipFill>
          <a:blip r:embed="rId5"/>
          <a:stretch>
            <a:fillRect/>
          </a:stretch>
        </p:blipFill>
        <p:spPr>
          <a:xfrm>
            <a:off x="7613280" y="771604"/>
            <a:ext cx="231443" cy="212677"/>
          </a:xfrm>
          <a:prstGeom prst="rect">
            <a:avLst/>
          </a:prstGeom>
        </p:spPr>
      </p:pic>
      <p:pic>
        <p:nvPicPr>
          <p:cNvPr id="95" name="Image 94">
            <a:extLst>
              <a:ext uri="{FF2B5EF4-FFF2-40B4-BE49-F238E27FC236}">
                <a16:creationId xmlns:a16="http://schemas.microsoft.com/office/drawing/2014/main" id="{F3D161F3-34BD-43D7-9D83-F7242D7C3B9A}"/>
              </a:ext>
            </a:extLst>
          </p:cNvPr>
          <p:cNvPicPr>
            <a:picLocks noChangeAspect="1"/>
          </p:cNvPicPr>
          <p:nvPr/>
        </p:nvPicPr>
        <p:blipFill>
          <a:blip r:embed="rId6"/>
          <a:stretch>
            <a:fillRect/>
          </a:stretch>
        </p:blipFill>
        <p:spPr>
          <a:xfrm>
            <a:off x="9626638" y="782768"/>
            <a:ext cx="236205" cy="190374"/>
          </a:xfrm>
          <a:prstGeom prst="rect">
            <a:avLst/>
          </a:prstGeom>
        </p:spPr>
      </p:pic>
      <p:pic>
        <p:nvPicPr>
          <p:cNvPr id="96" name="Image 95">
            <a:extLst>
              <a:ext uri="{FF2B5EF4-FFF2-40B4-BE49-F238E27FC236}">
                <a16:creationId xmlns:a16="http://schemas.microsoft.com/office/drawing/2014/main" id="{76AE128D-81F6-4334-B1CF-718DA4BB07D9}"/>
              </a:ext>
            </a:extLst>
          </p:cNvPr>
          <p:cNvPicPr>
            <a:picLocks noChangeAspect="1"/>
          </p:cNvPicPr>
          <p:nvPr/>
        </p:nvPicPr>
        <p:blipFill>
          <a:blip r:embed="rId7"/>
          <a:stretch>
            <a:fillRect/>
          </a:stretch>
        </p:blipFill>
        <p:spPr>
          <a:xfrm>
            <a:off x="11651709" y="771604"/>
            <a:ext cx="224492" cy="212677"/>
          </a:xfrm>
          <a:prstGeom prst="rect">
            <a:avLst/>
          </a:prstGeom>
        </p:spPr>
      </p:pic>
      <p:pic>
        <p:nvPicPr>
          <p:cNvPr id="97" name="Image 96">
            <a:extLst>
              <a:ext uri="{FF2B5EF4-FFF2-40B4-BE49-F238E27FC236}">
                <a16:creationId xmlns:a16="http://schemas.microsoft.com/office/drawing/2014/main" id="{5EBE761B-281A-4639-AAD1-F998CC6034A5}"/>
              </a:ext>
            </a:extLst>
          </p:cNvPr>
          <p:cNvPicPr>
            <a:picLocks noChangeAspect="1"/>
          </p:cNvPicPr>
          <p:nvPr/>
        </p:nvPicPr>
        <p:blipFill>
          <a:blip r:embed="rId8"/>
          <a:stretch>
            <a:fillRect/>
          </a:stretch>
        </p:blipFill>
        <p:spPr>
          <a:xfrm>
            <a:off x="5623540" y="2773262"/>
            <a:ext cx="243041" cy="214260"/>
          </a:xfrm>
          <a:prstGeom prst="rect">
            <a:avLst/>
          </a:prstGeom>
        </p:spPr>
      </p:pic>
      <p:pic>
        <p:nvPicPr>
          <p:cNvPr id="98" name="Image 97">
            <a:extLst>
              <a:ext uri="{FF2B5EF4-FFF2-40B4-BE49-F238E27FC236}">
                <a16:creationId xmlns:a16="http://schemas.microsoft.com/office/drawing/2014/main" id="{59E72AFF-4ED7-4773-9C81-69BF7DC4ADAE}"/>
              </a:ext>
            </a:extLst>
          </p:cNvPr>
          <p:cNvPicPr>
            <a:picLocks noChangeAspect="1"/>
          </p:cNvPicPr>
          <p:nvPr/>
        </p:nvPicPr>
        <p:blipFill>
          <a:blip r:embed="rId9"/>
          <a:stretch>
            <a:fillRect/>
          </a:stretch>
        </p:blipFill>
        <p:spPr>
          <a:xfrm>
            <a:off x="9585203" y="2776984"/>
            <a:ext cx="282161" cy="206194"/>
          </a:xfrm>
          <a:prstGeom prst="rect">
            <a:avLst/>
          </a:prstGeom>
        </p:spPr>
      </p:pic>
      <p:pic>
        <p:nvPicPr>
          <p:cNvPr id="100" name="Image 99">
            <a:extLst>
              <a:ext uri="{FF2B5EF4-FFF2-40B4-BE49-F238E27FC236}">
                <a16:creationId xmlns:a16="http://schemas.microsoft.com/office/drawing/2014/main" id="{11017BFD-FCD8-4080-8221-EFF9DA1C21DD}"/>
              </a:ext>
            </a:extLst>
          </p:cNvPr>
          <p:cNvPicPr>
            <a:picLocks noChangeAspect="1"/>
          </p:cNvPicPr>
          <p:nvPr/>
        </p:nvPicPr>
        <p:blipFill>
          <a:blip r:embed="rId10"/>
          <a:stretch>
            <a:fillRect/>
          </a:stretch>
        </p:blipFill>
        <p:spPr>
          <a:xfrm>
            <a:off x="11651709" y="4946126"/>
            <a:ext cx="228746" cy="264488"/>
          </a:xfrm>
          <a:prstGeom prst="rect">
            <a:avLst/>
          </a:prstGeom>
        </p:spPr>
      </p:pic>
      <p:sp>
        <p:nvSpPr>
          <p:cNvPr id="101" name="ZoneTexte 100">
            <a:extLst>
              <a:ext uri="{FF2B5EF4-FFF2-40B4-BE49-F238E27FC236}">
                <a16:creationId xmlns:a16="http://schemas.microsoft.com/office/drawing/2014/main" id="{45A3F5C9-74B4-4463-B99E-10D5F68BEE38}"/>
              </a:ext>
            </a:extLst>
          </p:cNvPr>
          <p:cNvSpPr txBox="1"/>
          <p:nvPr/>
        </p:nvSpPr>
        <p:spPr>
          <a:xfrm>
            <a:off x="1978128" y="746759"/>
            <a:ext cx="703719"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Key Partners</a:t>
            </a:r>
          </a:p>
        </p:txBody>
      </p:sp>
      <p:sp>
        <p:nvSpPr>
          <p:cNvPr id="102" name="ZoneTexte 101">
            <a:extLst>
              <a:ext uri="{FF2B5EF4-FFF2-40B4-BE49-F238E27FC236}">
                <a16:creationId xmlns:a16="http://schemas.microsoft.com/office/drawing/2014/main" id="{5898465B-5E79-46F3-AAEB-4BB3151C0349}"/>
              </a:ext>
            </a:extLst>
          </p:cNvPr>
          <p:cNvSpPr txBox="1"/>
          <p:nvPr/>
        </p:nvSpPr>
        <p:spPr>
          <a:xfrm>
            <a:off x="3971312" y="751401"/>
            <a:ext cx="742191"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Key </a:t>
            </a:r>
            <a:r>
              <a:rPr lang="fr-FR" sz="1000" dirty="0" err="1">
                <a:gradFill>
                  <a:gsLst>
                    <a:gs pos="2917">
                      <a:schemeClr val="tx1"/>
                    </a:gs>
                    <a:gs pos="30000">
                      <a:schemeClr val="tx1"/>
                    </a:gs>
                  </a:gsLst>
                  <a:lin ang="5400000" scaled="0"/>
                </a:gradFill>
              </a:rPr>
              <a:t>Activities</a:t>
            </a:r>
            <a:endParaRPr lang="fr-FR" sz="1000" dirty="0">
              <a:gradFill>
                <a:gsLst>
                  <a:gs pos="2917">
                    <a:schemeClr val="tx1"/>
                  </a:gs>
                  <a:gs pos="30000">
                    <a:schemeClr val="tx1"/>
                  </a:gs>
                </a:gsLst>
                <a:lin ang="5400000" scaled="0"/>
              </a:gradFill>
            </a:endParaRPr>
          </a:p>
        </p:txBody>
      </p:sp>
      <p:sp>
        <p:nvSpPr>
          <p:cNvPr id="103" name="ZoneTexte 102">
            <a:extLst>
              <a:ext uri="{FF2B5EF4-FFF2-40B4-BE49-F238E27FC236}">
                <a16:creationId xmlns:a16="http://schemas.microsoft.com/office/drawing/2014/main" id="{19FA6052-E439-4761-9A0D-D805DCA18A42}"/>
              </a:ext>
            </a:extLst>
          </p:cNvPr>
          <p:cNvSpPr txBox="1"/>
          <p:nvPr/>
        </p:nvSpPr>
        <p:spPr>
          <a:xfrm>
            <a:off x="5997646" y="739959"/>
            <a:ext cx="1054776"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Value Propositions</a:t>
            </a:r>
          </a:p>
        </p:txBody>
      </p:sp>
      <p:sp>
        <p:nvSpPr>
          <p:cNvPr id="104" name="ZoneTexte 103">
            <a:extLst>
              <a:ext uri="{FF2B5EF4-FFF2-40B4-BE49-F238E27FC236}">
                <a16:creationId xmlns:a16="http://schemas.microsoft.com/office/drawing/2014/main" id="{1DBB8AB2-AD2D-44A6-BCAC-E9C910D9D311}"/>
              </a:ext>
            </a:extLst>
          </p:cNvPr>
          <p:cNvSpPr txBox="1"/>
          <p:nvPr/>
        </p:nvSpPr>
        <p:spPr>
          <a:xfrm>
            <a:off x="8005990" y="744067"/>
            <a:ext cx="1332096"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Customer </a:t>
            </a:r>
            <a:r>
              <a:rPr lang="fr-FR" sz="1000" dirty="0" err="1">
                <a:gradFill>
                  <a:gsLst>
                    <a:gs pos="2917">
                      <a:schemeClr val="tx1"/>
                    </a:gs>
                    <a:gs pos="30000">
                      <a:schemeClr val="tx1"/>
                    </a:gs>
                  </a:gsLst>
                  <a:lin ang="5400000" scaled="0"/>
                </a:gradFill>
              </a:rPr>
              <a:t>Relationships</a:t>
            </a:r>
            <a:endParaRPr lang="fr-FR" sz="1000" dirty="0">
              <a:gradFill>
                <a:gsLst>
                  <a:gs pos="2917">
                    <a:schemeClr val="tx1"/>
                  </a:gs>
                  <a:gs pos="30000">
                    <a:schemeClr val="tx1"/>
                  </a:gs>
                </a:gsLst>
                <a:lin ang="5400000" scaled="0"/>
              </a:gradFill>
            </a:endParaRPr>
          </a:p>
        </p:txBody>
      </p:sp>
      <p:sp>
        <p:nvSpPr>
          <p:cNvPr id="105" name="ZoneTexte 104">
            <a:extLst>
              <a:ext uri="{FF2B5EF4-FFF2-40B4-BE49-F238E27FC236}">
                <a16:creationId xmlns:a16="http://schemas.microsoft.com/office/drawing/2014/main" id="{0BA71810-F1E2-42C3-A69C-18304E2DD0E9}"/>
              </a:ext>
            </a:extLst>
          </p:cNvPr>
          <p:cNvSpPr txBox="1"/>
          <p:nvPr/>
        </p:nvSpPr>
        <p:spPr>
          <a:xfrm>
            <a:off x="10027457" y="739959"/>
            <a:ext cx="1142942"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Customer Segments</a:t>
            </a:r>
          </a:p>
        </p:txBody>
      </p:sp>
      <p:sp>
        <p:nvSpPr>
          <p:cNvPr id="106" name="ZoneTexte 105">
            <a:extLst>
              <a:ext uri="{FF2B5EF4-FFF2-40B4-BE49-F238E27FC236}">
                <a16:creationId xmlns:a16="http://schemas.microsoft.com/office/drawing/2014/main" id="{29AA1B39-BF54-4E5B-80D4-04A0E78958CC}"/>
              </a:ext>
            </a:extLst>
          </p:cNvPr>
          <p:cNvSpPr txBox="1"/>
          <p:nvPr/>
        </p:nvSpPr>
        <p:spPr>
          <a:xfrm>
            <a:off x="3984280" y="2740757"/>
            <a:ext cx="811119"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Key Resources</a:t>
            </a:r>
          </a:p>
        </p:txBody>
      </p:sp>
      <p:sp>
        <p:nvSpPr>
          <p:cNvPr id="107" name="ZoneTexte 106">
            <a:extLst>
              <a:ext uri="{FF2B5EF4-FFF2-40B4-BE49-F238E27FC236}">
                <a16:creationId xmlns:a16="http://schemas.microsoft.com/office/drawing/2014/main" id="{6A7BB6C5-A537-40E5-B9B2-60CF9C897A1C}"/>
              </a:ext>
            </a:extLst>
          </p:cNvPr>
          <p:cNvSpPr txBox="1"/>
          <p:nvPr/>
        </p:nvSpPr>
        <p:spPr>
          <a:xfrm>
            <a:off x="7998025" y="2741181"/>
            <a:ext cx="514564"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Channels</a:t>
            </a:r>
          </a:p>
        </p:txBody>
      </p:sp>
      <p:sp>
        <p:nvSpPr>
          <p:cNvPr id="108" name="ZoneTexte 107">
            <a:extLst>
              <a:ext uri="{FF2B5EF4-FFF2-40B4-BE49-F238E27FC236}">
                <a16:creationId xmlns:a16="http://schemas.microsoft.com/office/drawing/2014/main" id="{9FB0542E-5853-4D20-8C5B-1C5585E7B508}"/>
              </a:ext>
            </a:extLst>
          </p:cNvPr>
          <p:cNvSpPr txBox="1"/>
          <p:nvPr/>
        </p:nvSpPr>
        <p:spPr>
          <a:xfrm>
            <a:off x="1967695" y="4902729"/>
            <a:ext cx="516167" cy="307777"/>
          </a:xfrm>
          <a:prstGeom prst="rect">
            <a:avLst/>
          </a:prstGeom>
          <a:noFill/>
        </p:spPr>
        <p:txBody>
          <a:bodyPr wrap="none" lIns="0" tIns="0" rIns="0" bIns="0" rtlCol="0">
            <a:spAutoFit/>
          </a:bodyPr>
          <a:lstStyle/>
          <a:p>
            <a:pPr algn="l"/>
            <a:r>
              <a:rPr lang="fr-FR" sz="1000" dirty="0" err="1">
                <a:gradFill>
                  <a:gsLst>
                    <a:gs pos="2917">
                      <a:schemeClr val="tx1"/>
                    </a:gs>
                    <a:gs pos="30000">
                      <a:schemeClr val="tx1"/>
                    </a:gs>
                  </a:gsLst>
                  <a:lin ang="5400000" scaled="0"/>
                </a:gradFill>
              </a:rPr>
              <a:t>Cost</a:t>
            </a:r>
            <a:endParaRPr lang="fr-FR" sz="1000" dirty="0">
              <a:gradFill>
                <a:gsLst>
                  <a:gs pos="2917">
                    <a:schemeClr val="tx1"/>
                  </a:gs>
                  <a:gs pos="30000">
                    <a:schemeClr val="tx1"/>
                  </a:gs>
                </a:gsLst>
                <a:lin ang="5400000" scaled="0"/>
              </a:gradFill>
            </a:endParaRPr>
          </a:p>
          <a:p>
            <a:pPr algn="l"/>
            <a:r>
              <a:rPr lang="fr-FR" sz="1000" dirty="0">
                <a:gradFill>
                  <a:gsLst>
                    <a:gs pos="2917">
                      <a:schemeClr val="tx1"/>
                    </a:gs>
                    <a:gs pos="30000">
                      <a:schemeClr val="tx1"/>
                    </a:gs>
                  </a:gsLst>
                  <a:lin ang="5400000" scaled="0"/>
                </a:gradFill>
              </a:rPr>
              <a:t>Structure</a:t>
            </a:r>
          </a:p>
        </p:txBody>
      </p:sp>
      <p:sp>
        <p:nvSpPr>
          <p:cNvPr id="109" name="ZoneTexte 108">
            <a:extLst>
              <a:ext uri="{FF2B5EF4-FFF2-40B4-BE49-F238E27FC236}">
                <a16:creationId xmlns:a16="http://schemas.microsoft.com/office/drawing/2014/main" id="{ED980811-6DF3-4FC9-9EB4-08B0958D58E0}"/>
              </a:ext>
            </a:extLst>
          </p:cNvPr>
          <p:cNvSpPr txBox="1"/>
          <p:nvPr/>
        </p:nvSpPr>
        <p:spPr>
          <a:xfrm>
            <a:off x="7008918" y="4896086"/>
            <a:ext cx="484107" cy="307777"/>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Revenue</a:t>
            </a:r>
          </a:p>
          <a:p>
            <a:pPr algn="l"/>
            <a:r>
              <a:rPr lang="fr-FR" sz="1000" dirty="0" err="1">
                <a:gradFill>
                  <a:gsLst>
                    <a:gs pos="2917">
                      <a:schemeClr val="tx1"/>
                    </a:gs>
                    <a:gs pos="30000">
                      <a:schemeClr val="tx1"/>
                    </a:gs>
                  </a:gsLst>
                  <a:lin ang="5400000" scaled="0"/>
                </a:gradFill>
              </a:rPr>
              <a:t>Streams</a:t>
            </a:r>
            <a:endParaRPr lang="fr-FR" sz="1000" dirty="0">
              <a:gradFill>
                <a:gsLst>
                  <a:gs pos="2917">
                    <a:schemeClr val="tx1"/>
                  </a:gs>
                  <a:gs pos="30000">
                    <a:schemeClr val="tx1"/>
                  </a:gs>
                </a:gsLst>
                <a:lin ang="5400000" scaled="0"/>
              </a:gradFill>
            </a:endParaRPr>
          </a:p>
        </p:txBody>
      </p:sp>
      <p:sp>
        <p:nvSpPr>
          <p:cNvPr id="110" name="Espace réservé du texte 2">
            <a:extLst>
              <a:ext uri="{FF2B5EF4-FFF2-40B4-BE49-F238E27FC236}">
                <a16:creationId xmlns:a16="http://schemas.microsoft.com/office/drawing/2014/main" id="{0488FA23-74DF-419E-A5AE-0E6879C13627}"/>
              </a:ext>
            </a:extLst>
          </p:cNvPr>
          <p:cNvSpPr>
            <a:spLocks noGrp="1"/>
          </p:cNvSpPr>
          <p:nvPr>
            <p:ph type="body" sz="quarter" idx="10"/>
          </p:nvPr>
        </p:nvSpPr>
        <p:spPr>
          <a:xfrm>
            <a:off x="1967695" y="6507681"/>
            <a:ext cx="9777984" cy="184666"/>
          </a:xfrm>
        </p:spPr>
        <p:txBody>
          <a:bodyPr/>
          <a:lstStyle/>
          <a:p>
            <a:r>
              <a:rPr lang="fr-FR" sz="1200" dirty="0"/>
              <a:t>Vert (</a:t>
            </a:r>
            <a:r>
              <a:rPr lang="fr-FR" sz="1200" kern="0" dirty="0">
                <a:solidFill>
                  <a:prstClr val="black"/>
                </a:solidFill>
                <a:sym typeface="Wingdings 2" panose="05020102010507070707" pitchFamily="18" charset="2"/>
              </a:rPr>
              <a:t></a:t>
            </a:r>
            <a:r>
              <a:rPr lang="fr-FR" sz="1200" dirty="0"/>
              <a:t>) pour l’orientation sociale de l’accessibilité, rose (</a:t>
            </a:r>
            <a:r>
              <a:rPr lang="fr-FR" sz="1200" kern="0" dirty="0">
                <a:solidFill>
                  <a:prstClr val="black"/>
                </a:solidFill>
                <a:sym typeface="Wingdings 2" panose="05020102010507070707" pitchFamily="18" charset="2"/>
              </a:rPr>
              <a:t></a:t>
            </a:r>
            <a:r>
              <a:rPr lang="fr-FR" sz="1200" dirty="0"/>
              <a:t>) pour les éléments qui vont apporter du revenu à court terme</a:t>
            </a:r>
          </a:p>
        </p:txBody>
      </p:sp>
      <p:sp>
        <p:nvSpPr>
          <p:cNvPr id="3" name="Espace réservé du numéro de diapositive 2">
            <a:extLst>
              <a:ext uri="{FF2B5EF4-FFF2-40B4-BE49-F238E27FC236}">
                <a16:creationId xmlns:a16="http://schemas.microsoft.com/office/drawing/2014/main" id="{E9FF72FF-C3E2-4F98-A20F-0A7AB9CE65A5}"/>
              </a:ext>
            </a:extLst>
          </p:cNvPr>
          <p:cNvSpPr>
            <a:spLocks noGrp="1"/>
          </p:cNvSpPr>
          <p:nvPr>
            <p:ph type="sldNum" sz="quarter" idx="12"/>
          </p:nvPr>
        </p:nvSpPr>
        <p:spPr/>
        <p:txBody>
          <a:bodyPr/>
          <a:lstStyle/>
          <a:p>
            <a:fld id="{E349EFCA-1D56-47B0-9E12-90EC9BA2FE55}" type="slidenum">
              <a:rPr lang="fr-FR" smtClean="0"/>
              <a:pPr/>
              <a:t>31</a:t>
            </a:fld>
            <a:endParaRPr lang="fr-FR" dirty="0"/>
          </a:p>
        </p:txBody>
      </p:sp>
      <p:sp>
        <p:nvSpPr>
          <p:cNvPr id="85" name="Rectangle 84">
            <a:hlinkClick r:id="rId11" action="ppaction://hlinksldjump"/>
            <a:extLst>
              <a:ext uri="{FF2B5EF4-FFF2-40B4-BE49-F238E27FC236}">
                <a16:creationId xmlns:a16="http://schemas.microsoft.com/office/drawing/2014/main" id="{213BAF55-C056-439C-8C1D-595733F7BF8E}"/>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11" name="Rectangle 110">
            <a:hlinkClick r:id="rId12" action="ppaction://hlinksldjump"/>
            <a:extLst>
              <a:ext uri="{FF2B5EF4-FFF2-40B4-BE49-F238E27FC236}">
                <a16:creationId xmlns:a16="http://schemas.microsoft.com/office/drawing/2014/main" id="{205B82F2-F356-45A2-8273-5E18856CAAF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13" name="Rectangle 112">
            <a:hlinkClick r:id="rId13" action="ppaction://hlinksldjump"/>
            <a:extLst>
              <a:ext uri="{FF2B5EF4-FFF2-40B4-BE49-F238E27FC236}">
                <a16:creationId xmlns:a16="http://schemas.microsoft.com/office/drawing/2014/main" id="{647A21A1-9F89-477C-8002-5B8BDBBAFCB9}"/>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14" name="Rectangle 113">
            <a:hlinkClick r:id="rId14" action="ppaction://hlinksldjump"/>
            <a:extLst>
              <a:ext uri="{FF2B5EF4-FFF2-40B4-BE49-F238E27FC236}">
                <a16:creationId xmlns:a16="http://schemas.microsoft.com/office/drawing/2014/main" id="{821D28E7-3D0D-4AE8-AA63-FD1EF2890840}"/>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15" name="Rectangle 114">
            <a:hlinkClick r:id="rId15" action="ppaction://hlinksldjump"/>
            <a:extLst>
              <a:ext uri="{FF2B5EF4-FFF2-40B4-BE49-F238E27FC236}">
                <a16:creationId xmlns:a16="http://schemas.microsoft.com/office/drawing/2014/main" id="{539BFE73-DB9E-4ABA-8AF2-320AEA242EB1}"/>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16" name="Rectangle 115">
            <a:hlinkClick r:id="rId16" action="ppaction://hlinksldjump"/>
            <a:extLst>
              <a:ext uri="{FF2B5EF4-FFF2-40B4-BE49-F238E27FC236}">
                <a16:creationId xmlns:a16="http://schemas.microsoft.com/office/drawing/2014/main" id="{CA8B06F8-9FEC-4B50-B4A1-708ABEDC0464}"/>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17" name="Rectangle 116">
            <a:hlinkClick r:id="rId17" action="ppaction://hlinksldjump"/>
            <a:extLst>
              <a:ext uri="{FF2B5EF4-FFF2-40B4-BE49-F238E27FC236}">
                <a16:creationId xmlns:a16="http://schemas.microsoft.com/office/drawing/2014/main" id="{86416761-28DD-4935-8F61-3C0785EE69C7}"/>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18" name="Rectangle 117">
            <a:hlinkClick r:id="rId18" action="ppaction://hlinksldjump"/>
            <a:extLst>
              <a:ext uri="{FF2B5EF4-FFF2-40B4-BE49-F238E27FC236}">
                <a16:creationId xmlns:a16="http://schemas.microsoft.com/office/drawing/2014/main" id="{2A5F5E90-0EB8-49BE-89E7-7E1939D4E651}"/>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19" name="Rectangle 118">
            <a:hlinkClick r:id="rId19" action="ppaction://hlinksldjump"/>
            <a:extLst>
              <a:ext uri="{FF2B5EF4-FFF2-40B4-BE49-F238E27FC236}">
                <a16:creationId xmlns:a16="http://schemas.microsoft.com/office/drawing/2014/main" id="{306CC4DB-8CD0-4926-9A97-24AC1489D04D}"/>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20" name="Rectangle 119">
            <a:hlinkClick r:id="rId20" action="ppaction://hlinksldjump"/>
            <a:extLst>
              <a:ext uri="{FF2B5EF4-FFF2-40B4-BE49-F238E27FC236}">
                <a16:creationId xmlns:a16="http://schemas.microsoft.com/office/drawing/2014/main" id="{6A5CC83A-49D7-4343-87A8-0E359AF2104E}"/>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0050138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886CA-849B-4D88-B8C1-E6C0E83000AD}"/>
              </a:ext>
            </a:extLst>
          </p:cNvPr>
          <p:cNvSpPr>
            <a:spLocks noGrp="1"/>
          </p:cNvSpPr>
          <p:nvPr>
            <p:ph type="title"/>
          </p:nvPr>
        </p:nvSpPr>
        <p:spPr/>
        <p:txBody>
          <a:bodyPr/>
          <a:lstStyle/>
          <a:p>
            <a:r>
              <a:rPr lang="fr-FR" dirty="0"/>
              <a:t>4 grands principes d’accessibilité</a:t>
            </a:r>
          </a:p>
        </p:txBody>
      </p:sp>
      <p:sp>
        <p:nvSpPr>
          <p:cNvPr id="3" name="Espace réservé du texte 2">
            <a:extLst>
              <a:ext uri="{FF2B5EF4-FFF2-40B4-BE49-F238E27FC236}">
                <a16:creationId xmlns:a16="http://schemas.microsoft.com/office/drawing/2014/main" id="{779CCB57-1C05-4E80-942E-273884472690}"/>
              </a:ext>
            </a:extLst>
          </p:cNvPr>
          <p:cNvSpPr>
            <a:spLocks noGrp="1"/>
          </p:cNvSpPr>
          <p:nvPr>
            <p:ph type="body" sz="quarter" idx="10"/>
          </p:nvPr>
        </p:nvSpPr>
        <p:spPr>
          <a:xfrm>
            <a:off x="1826926" y="660320"/>
            <a:ext cx="9777984" cy="307777"/>
          </a:xfrm>
        </p:spPr>
        <p:txBody>
          <a:bodyPr/>
          <a:lstStyle/>
          <a:p>
            <a:r>
              <a:rPr lang="fr-FR" sz="2000" dirty="0" err="1"/>
              <a:t>Ref</a:t>
            </a:r>
            <a:r>
              <a:rPr lang="fr-FR" sz="2000" dirty="0"/>
              <a:t>. W3C-WAI WCAG 2.0</a:t>
            </a:r>
          </a:p>
        </p:txBody>
      </p:sp>
      <p:graphicFrame>
        <p:nvGraphicFramePr>
          <p:cNvPr id="4" name="Tableau 3">
            <a:extLst>
              <a:ext uri="{FF2B5EF4-FFF2-40B4-BE49-F238E27FC236}">
                <a16:creationId xmlns:a16="http://schemas.microsoft.com/office/drawing/2014/main" id="{98CB1947-1A61-4FF6-B23A-B4298A622C27}"/>
              </a:ext>
            </a:extLst>
          </p:cNvPr>
          <p:cNvGraphicFramePr>
            <a:graphicFrameLocks noGrp="1"/>
          </p:cNvGraphicFramePr>
          <p:nvPr>
            <p:extLst/>
          </p:nvPr>
        </p:nvGraphicFramePr>
        <p:xfrm>
          <a:off x="2130765" y="1190963"/>
          <a:ext cx="9654362" cy="5006717"/>
        </p:xfrm>
        <a:graphic>
          <a:graphicData uri="http://schemas.openxmlformats.org/drawingml/2006/table">
            <a:tbl>
              <a:tblPr firstRow="1" firstCol="1" bandRow="1"/>
              <a:tblGrid>
                <a:gridCol w="2413058">
                  <a:extLst>
                    <a:ext uri="{9D8B030D-6E8A-4147-A177-3AD203B41FA5}">
                      <a16:colId xmlns:a16="http://schemas.microsoft.com/office/drawing/2014/main" val="1610094093"/>
                    </a:ext>
                  </a:extLst>
                </a:gridCol>
                <a:gridCol w="2413058">
                  <a:extLst>
                    <a:ext uri="{9D8B030D-6E8A-4147-A177-3AD203B41FA5}">
                      <a16:colId xmlns:a16="http://schemas.microsoft.com/office/drawing/2014/main" val="1791605454"/>
                    </a:ext>
                  </a:extLst>
                </a:gridCol>
                <a:gridCol w="2414123">
                  <a:extLst>
                    <a:ext uri="{9D8B030D-6E8A-4147-A177-3AD203B41FA5}">
                      <a16:colId xmlns:a16="http://schemas.microsoft.com/office/drawing/2014/main" val="2450879269"/>
                    </a:ext>
                  </a:extLst>
                </a:gridCol>
                <a:gridCol w="2414123">
                  <a:extLst>
                    <a:ext uri="{9D8B030D-6E8A-4147-A177-3AD203B41FA5}">
                      <a16:colId xmlns:a16="http://schemas.microsoft.com/office/drawing/2014/main" val="201315527"/>
                    </a:ext>
                  </a:extLst>
                </a:gridCol>
              </a:tblGrid>
              <a:tr h="404237">
                <a:tc>
                  <a:txBody>
                    <a:bodyPr/>
                    <a:lstStyle/>
                    <a:p>
                      <a:pPr algn="l">
                        <a:spcAft>
                          <a:spcPts val="120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Perceptible</a:t>
                      </a:r>
                      <a:endPar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spcAft>
                          <a:spcPts val="120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Utilisable</a:t>
                      </a:r>
                      <a:endPar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spcAft>
                          <a:spcPts val="120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Compréhensible</a:t>
                      </a:r>
                      <a:endPar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spcAft>
                          <a:spcPts val="1200"/>
                        </a:spcAft>
                      </a:pPr>
                      <a:r>
                        <a:rPr lang="fr-F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Robuste</a:t>
                      </a:r>
                      <a:endPar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0768553"/>
                  </a:ext>
                </a:extLst>
              </a:tr>
              <a:tr h="1552036">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1.1 Proposer des équivalents textuels à tout contenu non textuel</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1.2 Proposer des versions de remplacement aux média temporels</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1.3 Créer un contenu qui puisse être présenté de différentes manières sans perte d'information ni de structure</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1.4 Faciliter la perception visuelle et auditive du contenu par l'utilisateur, notamment en séparant le premier plan de l'arrière-plan</a:t>
                      </a: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2.1 Rendre toutes les fonctionnalités accessibles au clavier</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2.2 Laisser à l'utilisateur suffisamment de temps pour lire et utiliser le contenu</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2.3 Ne pas concevoir de contenu susceptible de provoquer des crises</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2.4 Fournir à l'utilisateur des éléments d'orientation pour naviguer, trouver le contenu et se situer dans le site</a:t>
                      </a: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3.1 Rendre le contenu textuel lisible et compréhensible</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3.2 Faire en sorte que les pages apparaissent et fonctionnent de manière prévisible</a:t>
                      </a:r>
                    </a:p>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3.3 Aider l'utilisateur à éviter et à corriger les erreurs de saisie</a:t>
                      </a: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4.1 Optimiser la compatibilité avec les agents utilisateurs actuels et futurs, y compris les technologies d'assistance</a:t>
                      </a:r>
                    </a:p>
                  </a:txBody>
                  <a:tcPr marL="22824" marR="228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8847800"/>
                  </a:ext>
                </a:extLst>
              </a:tr>
            </a:tbl>
          </a:graphicData>
        </a:graphic>
      </p:graphicFrame>
      <p:sp>
        <p:nvSpPr>
          <p:cNvPr id="5" name="Espace réservé du numéro de diapositive 4">
            <a:extLst>
              <a:ext uri="{FF2B5EF4-FFF2-40B4-BE49-F238E27FC236}">
                <a16:creationId xmlns:a16="http://schemas.microsoft.com/office/drawing/2014/main" id="{3F750BD7-82CF-4DC5-A349-9DDBC4CCD5EF}"/>
              </a:ext>
            </a:extLst>
          </p:cNvPr>
          <p:cNvSpPr>
            <a:spLocks noGrp="1"/>
          </p:cNvSpPr>
          <p:nvPr>
            <p:ph type="sldNum" sz="quarter" idx="12"/>
          </p:nvPr>
        </p:nvSpPr>
        <p:spPr/>
        <p:txBody>
          <a:bodyPr/>
          <a:lstStyle/>
          <a:p>
            <a:fld id="{E349EFCA-1D56-47B0-9E12-90EC9BA2FE55}" type="slidenum">
              <a:rPr lang="fr-FR" smtClean="0"/>
              <a:pPr/>
              <a:t>32</a:t>
            </a:fld>
            <a:endParaRPr lang="fr-FR" dirty="0"/>
          </a:p>
        </p:txBody>
      </p:sp>
      <p:sp>
        <p:nvSpPr>
          <p:cNvPr id="12" name="Rectangle 11">
            <a:hlinkClick r:id="rId3" action="ppaction://hlinksldjump"/>
            <a:extLst>
              <a:ext uri="{FF2B5EF4-FFF2-40B4-BE49-F238E27FC236}">
                <a16:creationId xmlns:a16="http://schemas.microsoft.com/office/drawing/2014/main" id="{E8463B3B-3C5A-41C4-8408-73D538DD2E38}"/>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B6190049-2E95-433D-9D76-2DCD4FBF1952}"/>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20FB2799-9BBA-4542-BDBA-A3D8BE573B5F}"/>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352A2183-5002-4A3F-BF32-BA8B9F1A13BC}"/>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B6B0E5E6-306E-4313-B269-B4227A79597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C9C4B846-F389-4E6C-B44D-4C1BF60B547B}"/>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C67D051A-EA75-4525-BB4B-A307BDF20D17}"/>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A0E63552-5F11-41F2-9D42-654140DEA9F3}"/>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A50FB909-0BCF-4D4D-9303-649E2DED8203}"/>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2DDB051A-439F-4840-8ED1-BED41E68089E}"/>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21490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6AF21-7F62-431F-88D4-65DE797E0E50}"/>
              </a:ext>
            </a:extLst>
          </p:cNvPr>
          <p:cNvSpPr>
            <a:spLocks noGrp="1"/>
          </p:cNvSpPr>
          <p:nvPr>
            <p:ph type="title"/>
          </p:nvPr>
        </p:nvSpPr>
        <p:spPr/>
        <p:txBody>
          <a:bodyPr/>
          <a:lstStyle/>
          <a:p>
            <a:r>
              <a:rPr lang="fr-FR" dirty="0"/>
              <a:t>Socle standard W3C-WAI WCAG (+ARIA)</a:t>
            </a:r>
          </a:p>
        </p:txBody>
      </p:sp>
      <p:sp>
        <p:nvSpPr>
          <p:cNvPr id="3" name="Espace réservé du texte 2">
            <a:extLst>
              <a:ext uri="{FF2B5EF4-FFF2-40B4-BE49-F238E27FC236}">
                <a16:creationId xmlns:a16="http://schemas.microsoft.com/office/drawing/2014/main" id="{9D75B341-8945-4C7D-9025-78C465ED238C}"/>
              </a:ext>
            </a:extLst>
          </p:cNvPr>
          <p:cNvSpPr>
            <a:spLocks noGrp="1"/>
          </p:cNvSpPr>
          <p:nvPr>
            <p:ph type="body" sz="quarter" idx="10"/>
          </p:nvPr>
        </p:nvSpPr>
        <p:spPr>
          <a:xfrm>
            <a:off x="1826926" y="685838"/>
            <a:ext cx="9777984" cy="1563505"/>
          </a:xfrm>
        </p:spPr>
        <p:txBody>
          <a:bodyPr/>
          <a:lstStyle/>
          <a:p>
            <a:r>
              <a:rPr lang="fr-FR" sz="2000" dirty="0"/>
              <a:t>Structure du WCAG 2</a:t>
            </a:r>
          </a:p>
          <a:p>
            <a:pPr marL="571500" lvl="1" indent="-342900">
              <a:buFont typeface="Arial" panose="020B0604020202020204" pitchFamily="34" charset="0"/>
              <a:buChar char="•"/>
            </a:pPr>
            <a:r>
              <a:rPr lang="fr-FR" sz="1600" dirty="0">
                <a:hlinkClick r:id="rId2"/>
              </a:rPr>
              <a:t>How to </a:t>
            </a:r>
            <a:r>
              <a:rPr lang="fr-FR" sz="1600" dirty="0" err="1">
                <a:hlinkClick r:id="rId2"/>
              </a:rPr>
              <a:t>Meet</a:t>
            </a:r>
            <a:r>
              <a:rPr lang="fr-FR" sz="1600" dirty="0">
                <a:hlinkClick r:id="rId2"/>
              </a:rPr>
              <a:t> WCAG 2</a:t>
            </a:r>
            <a:r>
              <a:rPr lang="fr-FR" sz="1600" dirty="0"/>
              <a:t> liste des règles avec critères de succès et techniques pour les mettre en œuvre</a:t>
            </a:r>
          </a:p>
          <a:p>
            <a:pPr marL="571500" lvl="1" indent="-342900">
              <a:buFont typeface="Arial" panose="020B0604020202020204" pitchFamily="34" charset="0"/>
              <a:buChar char="•"/>
            </a:pPr>
            <a:r>
              <a:rPr lang="fr-FR" sz="1600" dirty="0">
                <a:hlinkClick r:id="rId3"/>
              </a:rPr>
              <a:t>Techniques for WCAG 2</a:t>
            </a:r>
            <a:r>
              <a:rPr lang="fr-FR" sz="1600" dirty="0"/>
              <a:t> informations complémentaires pour le développement accessible</a:t>
            </a:r>
          </a:p>
          <a:p>
            <a:pPr marL="571500" lvl="1" indent="-342900">
              <a:buFont typeface="Arial" panose="020B0604020202020204" pitchFamily="34" charset="0"/>
              <a:buChar char="•"/>
            </a:pPr>
            <a:r>
              <a:rPr lang="en-US" sz="1600" dirty="0">
                <a:hlinkClick r:id="rId4"/>
              </a:rPr>
              <a:t>Understanding WCAG 2</a:t>
            </a:r>
            <a:r>
              <a:rPr lang="fr-FR" sz="1600" dirty="0"/>
              <a:t> guide d’apprentissage et d’approfondissement du WCAG</a:t>
            </a:r>
          </a:p>
          <a:p>
            <a:endParaRPr lang="fr-FR" sz="2000" dirty="0"/>
          </a:p>
        </p:txBody>
      </p:sp>
      <p:pic>
        <p:nvPicPr>
          <p:cNvPr id="5" name="Image 4">
            <a:extLst>
              <a:ext uri="{FF2B5EF4-FFF2-40B4-BE49-F238E27FC236}">
                <a16:creationId xmlns:a16="http://schemas.microsoft.com/office/drawing/2014/main" id="{14BACE32-4403-445B-A867-D2E6C6A2FF0A}"/>
              </a:ext>
            </a:extLst>
          </p:cNvPr>
          <p:cNvPicPr>
            <a:picLocks noChangeAspect="1"/>
          </p:cNvPicPr>
          <p:nvPr/>
        </p:nvPicPr>
        <p:blipFill>
          <a:blip r:embed="rId5"/>
          <a:stretch>
            <a:fillRect/>
          </a:stretch>
        </p:blipFill>
        <p:spPr>
          <a:xfrm>
            <a:off x="2060843" y="2017310"/>
            <a:ext cx="6312066" cy="4492189"/>
          </a:xfrm>
          <a:prstGeom prst="rect">
            <a:avLst/>
          </a:prstGeom>
        </p:spPr>
      </p:pic>
      <p:sp>
        <p:nvSpPr>
          <p:cNvPr id="6" name="Espace réservé du texte 2">
            <a:extLst>
              <a:ext uri="{FF2B5EF4-FFF2-40B4-BE49-F238E27FC236}">
                <a16:creationId xmlns:a16="http://schemas.microsoft.com/office/drawing/2014/main" id="{EC489898-E9BA-479A-931B-58FA55C6DAE2}"/>
              </a:ext>
            </a:extLst>
          </p:cNvPr>
          <p:cNvSpPr txBox="1">
            <a:spLocks/>
          </p:cNvSpPr>
          <p:nvPr/>
        </p:nvSpPr>
        <p:spPr>
          <a:xfrm>
            <a:off x="8684673" y="2017310"/>
            <a:ext cx="2920237" cy="4739759"/>
          </a:xfrm>
          <a:prstGeom prst="rect">
            <a:avLst/>
          </a:prstGeom>
          <a:ln>
            <a:solidFill>
              <a:schemeClr val="tx1"/>
            </a:solidFill>
          </a:ln>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a:t>Conformité</a:t>
            </a:r>
          </a:p>
          <a:p>
            <a:pPr marL="342900" indent="-342900">
              <a:buFont typeface="Arial" panose="020B0604020202020204" pitchFamily="34" charset="0"/>
              <a:buChar char="•"/>
            </a:pPr>
            <a:r>
              <a:rPr lang="fr-FR" sz="2000" dirty="0"/>
              <a:t>Prérequis 1</a:t>
            </a:r>
          </a:p>
          <a:p>
            <a:pPr marL="400050" lvl="1" indent="-171450">
              <a:buFont typeface="Arial" panose="020B0604020202020204" pitchFamily="34" charset="0"/>
              <a:buChar char="•"/>
            </a:pPr>
            <a:r>
              <a:rPr lang="fr-FR" sz="1200" dirty="0"/>
              <a:t>Conformité de la page Web au niveau A au minimum</a:t>
            </a:r>
          </a:p>
          <a:p>
            <a:pPr marL="342900" indent="-342900">
              <a:buFont typeface="Arial" panose="020B0604020202020204" pitchFamily="34" charset="0"/>
              <a:buChar char="•"/>
            </a:pPr>
            <a:r>
              <a:rPr lang="fr-FR" sz="2000" dirty="0"/>
              <a:t>Prérequis 2</a:t>
            </a:r>
          </a:p>
          <a:p>
            <a:pPr marL="571500" lvl="1" indent="-342900">
              <a:buFont typeface="Arial" panose="020B0604020202020204" pitchFamily="34" charset="0"/>
              <a:buChar char="•"/>
            </a:pPr>
            <a:r>
              <a:rPr lang="fr-FR" sz="1200" dirty="0"/>
              <a:t>Conformité de la page entière y compris d’autres pages liées qui apportent une information complémentaire</a:t>
            </a:r>
          </a:p>
          <a:p>
            <a:pPr marL="342900" indent="-342900">
              <a:buFont typeface="Arial" panose="020B0604020202020204" pitchFamily="34" charset="0"/>
              <a:buChar char="•"/>
            </a:pPr>
            <a:r>
              <a:rPr lang="fr-FR" sz="2000" dirty="0"/>
              <a:t>Prérequis 3</a:t>
            </a:r>
          </a:p>
          <a:p>
            <a:pPr marL="571500" lvl="1" indent="-342900">
              <a:buFont typeface="Arial" panose="020B0604020202020204" pitchFamily="34" charset="0"/>
              <a:buChar char="•"/>
            </a:pPr>
            <a:r>
              <a:rPr lang="fr-FR" sz="1200" dirty="0"/>
              <a:t>Processus complet lorsqu’une série de pages présentent un même processus</a:t>
            </a:r>
          </a:p>
          <a:p>
            <a:pPr marL="342900" indent="-342900">
              <a:buFont typeface="Arial" panose="020B0604020202020204" pitchFamily="34" charset="0"/>
              <a:buChar char="•"/>
            </a:pPr>
            <a:r>
              <a:rPr lang="fr-FR" sz="2000" dirty="0"/>
              <a:t>Prérequis 4</a:t>
            </a:r>
          </a:p>
          <a:p>
            <a:pPr marL="571500" lvl="1" indent="-342900">
              <a:buFont typeface="Arial" panose="020B0604020202020204" pitchFamily="34" charset="0"/>
              <a:buChar char="•"/>
            </a:pPr>
            <a:r>
              <a:rPr lang="fr-FR" sz="1200" dirty="0"/>
              <a:t>Support accessible</a:t>
            </a:r>
          </a:p>
          <a:p>
            <a:pPr marL="342900" indent="-342900">
              <a:buFont typeface="Arial" panose="020B0604020202020204" pitchFamily="34" charset="0"/>
              <a:buChar char="•"/>
            </a:pPr>
            <a:r>
              <a:rPr lang="fr-FR" sz="2000" dirty="0"/>
              <a:t>Prérequis 5</a:t>
            </a:r>
          </a:p>
          <a:p>
            <a:pPr marL="571500" lvl="1" indent="-342900">
              <a:buFont typeface="Arial" panose="020B0604020202020204" pitchFamily="34" charset="0"/>
              <a:buChar char="•"/>
            </a:pPr>
            <a:r>
              <a:rPr lang="fr-FR" sz="1200" dirty="0"/>
              <a:t>Non-interférence, si une information est non-accessible elle ne bloque pas l’accès au reste</a:t>
            </a:r>
          </a:p>
        </p:txBody>
      </p:sp>
      <p:sp>
        <p:nvSpPr>
          <p:cNvPr id="4" name="Espace réservé du numéro de diapositive 3">
            <a:extLst>
              <a:ext uri="{FF2B5EF4-FFF2-40B4-BE49-F238E27FC236}">
                <a16:creationId xmlns:a16="http://schemas.microsoft.com/office/drawing/2014/main" id="{AA25D66A-EE07-4268-B7B9-FE2D705DB1DD}"/>
              </a:ext>
            </a:extLst>
          </p:cNvPr>
          <p:cNvSpPr>
            <a:spLocks noGrp="1"/>
          </p:cNvSpPr>
          <p:nvPr>
            <p:ph type="sldNum" sz="quarter" idx="12"/>
          </p:nvPr>
        </p:nvSpPr>
        <p:spPr/>
        <p:txBody>
          <a:bodyPr/>
          <a:lstStyle/>
          <a:p>
            <a:fld id="{E349EFCA-1D56-47B0-9E12-90EC9BA2FE55}" type="slidenum">
              <a:rPr lang="fr-FR" smtClean="0"/>
              <a:pPr/>
              <a:t>33</a:t>
            </a:fld>
            <a:endParaRPr lang="fr-FR" dirty="0"/>
          </a:p>
        </p:txBody>
      </p:sp>
      <p:sp>
        <p:nvSpPr>
          <p:cNvPr id="13" name="Rectangle 12">
            <a:hlinkClick r:id="rId6" action="ppaction://hlinksldjump"/>
            <a:extLst>
              <a:ext uri="{FF2B5EF4-FFF2-40B4-BE49-F238E27FC236}">
                <a16:creationId xmlns:a16="http://schemas.microsoft.com/office/drawing/2014/main" id="{D2AC06B7-FD43-4192-B06E-B58F6D27BA62}"/>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4" name="Rectangle 13">
            <a:hlinkClick r:id="rId7" action="ppaction://hlinksldjump"/>
            <a:extLst>
              <a:ext uri="{FF2B5EF4-FFF2-40B4-BE49-F238E27FC236}">
                <a16:creationId xmlns:a16="http://schemas.microsoft.com/office/drawing/2014/main" id="{E7AA3E2A-C33B-4E50-A130-91EAF13DBC53}"/>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5" name="Rectangle 14">
            <a:hlinkClick r:id="rId8" action="ppaction://hlinksldjump"/>
            <a:extLst>
              <a:ext uri="{FF2B5EF4-FFF2-40B4-BE49-F238E27FC236}">
                <a16:creationId xmlns:a16="http://schemas.microsoft.com/office/drawing/2014/main" id="{89C52BA7-4B0F-4FAE-AD9B-E80999D1E86E}"/>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6" name="Rectangle 15">
            <a:hlinkClick r:id="rId9" action="ppaction://hlinksldjump"/>
            <a:extLst>
              <a:ext uri="{FF2B5EF4-FFF2-40B4-BE49-F238E27FC236}">
                <a16:creationId xmlns:a16="http://schemas.microsoft.com/office/drawing/2014/main" id="{AAE8C2A8-F64C-4B8B-8E64-FEB36ADF8A0C}"/>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7" name="Rectangle 16">
            <a:hlinkClick r:id="rId10" action="ppaction://hlinksldjump"/>
            <a:extLst>
              <a:ext uri="{FF2B5EF4-FFF2-40B4-BE49-F238E27FC236}">
                <a16:creationId xmlns:a16="http://schemas.microsoft.com/office/drawing/2014/main" id="{0E65E137-364A-43EE-A717-ECDC4905A334}"/>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8" name="Rectangle 17">
            <a:hlinkClick r:id="rId11" action="ppaction://hlinksldjump"/>
            <a:extLst>
              <a:ext uri="{FF2B5EF4-FFF2-40B4-BE49-F238E27FC236}">
                <a16:creationId xmlns:a16="http://schemas.microsoft.com/office/drawing/2014/main" id="{6C5C13AF-A284-4E43-B4E8-B20F00AAB4A9}"/>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9" name="Rectangle 18">
            <a:hlinkClick r:id="rId12" action="ppaction://hlinksldjump"/>
            <a:extLst>
              <a:ext uri="{FF2B5EF4-FFF2-40B4-BE49-F238E27FC236}">
                <a16:creationId xmlns:a16="http://schemas.microsoft.com/office/drawing/2014/main" id="{9959F2C9-EB81-4949-BACB-E410B85A6A1E}"/>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3" action="ppaction://hlinksldjump"/>
            <a:extLst>
              <a:ext uri="{FF2B5EF4-FFF2-40B4-BE49-F238E27FC236}">
                <a16:creationId xmlns:a16="http://schemas.microsoft.com/office/drawing/2014/main" id="{37E819F6-E128-4A5A-AD3A-D94A31A1B9E7}"/>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4" action="ppaction://hlinksldjump"/>
            <a:extLst>
              <a:ext uri="{FF2B5EF4-FFF2-40B4-BE49-F238E27FC236}">
                <a16:creationId xmlns:a16="http://schemas.microsoft.com/office/drawing/2014/main" id="{DB42CC15-E8DE-4FDC-AD28-9B54D65044FA}"/>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5" action="ppaction://hlinksldjump"/>
            <a:extLst>
              <a:ext uri="{FF2B5EF4-FFF2-40B4-BE49-F238E27FC236}">
                <a16:creationId xmlns:a16="http://schemas.microsoft.com/office/drawing/2014/main" id="{40D7B227-1614-436A-B798-3917FC16D6EA}"/>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936349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How to Meet WCAG 2.0</a:t>
            </a:r>
          </a:p>
        </p:txBody>
      </p:sp>
      <p:sp>
        <p:nvSpPr>
          <p:cNvPr id="4" name="Text Placeholder 3"/>
          <p:cNvSpPr>
            <a:spLocks noGrp="1"/>
          </p:cNvSpPr>
          <p:nvPr>
            <p:ph type="body" sz="quarter" idx="12"/>
          </p:nvPr>
        </p:nvSpPr>
        <p:spPr>
          <a:xfrm>
            <a:off x="585216" y="3977319"/>
            <a:ext cx="9144000" cy="615553"/>
          </a:xfrm>
        </p:spPr>
        <p:txBody>
          <a:bodyPr/>
          <a:lstStyle/>
          <a:p>
            <a:r>
              <a:rPr lang="en-US" dirty="0">
                <a:hlinkClick r:id="rId3"/>
              </a:rPr>
              <a:t>https://www.w3.org/WAI/WCAG21/quickref/?versions=2.0&amp;currentsidebar=%23col_customize</a:t>
            </a:r>
            <a:r>
              <a:rPr lang="en-US" dirty="0"/>
              <a:t> </a:t>
            </a:r>
          </a:p>
        </p:txBody>
      </p:sp>
      <p:sp>
        <p:nvSpPr>
          <p:cNvPr id="2" name="Espace réservé du numéro de diapositive 1">
            <a:extLst>
              <a:ext uri="{FF2B5EF4-FFF2-40B4-BE49-F238E27FC236}">
                <a16:creationId xmlns:a16="http://schemas.microsoft.com/office/drawing/2014/main" id="{B77D8626-73A6-40BE-8B64-2E48E08822F5}"/>
              </a:ext>
            </a:extLst>
          </p:cNvPr>
          <p:cNvSpPr>
            <a:spLocks noGrp="1"/>
          </p:cNvSpPr>
          <p:nvPr>
            <p:ph type="sldNum" sz="quarter" idx="13"/>
          </p:nvPr>
        </p:nvSpPr>
        <p:spPr/>
        <p:txBody>
          <a:bodyPr/>
          <a:lstStyle/>
          <a:p>
            <a:fld id="{E349EFCA-1D56-47B0-9E12-90EC9BA2FE55}" type="slidenum">
              <a:rPr lang="fr-FR" smtClean="0"/>
              <a:pPr/>
              <a:t>34</a:t>
            </a:fld>
            <a:endParaRPr lang="fr-FR" dirty="0"/>
          </a:p>
        </p:txBody>
      </p:sp>
    </p:spTree>
    <p:extLst>
      <p:ext uri="{BB962C8B-B14F-4D97-AF65-F5344CB8AC3E}">
        <p14:creationId xmlns:p14="http://schemas.microsoft.com/office/powerpoint/2010/main" val="332399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9518C5-FF43-4F5B-802E-9BA58B496063}"/>
              </a:ext>
            </a:extLst>
          </p:cNvPr>
          <p:cNvSpPr>
            <a:spLocks noGrp="1"/>
          </p:cNvSpPr>
          <p:nvPr>
            <p:ph type="title"/>
          </p:nvPr>
        </p:nvSpPr>
        <p:spPr/>
        <p:txBody>
          <a:bodyPr/>
          <a:lstStyle/>
          <a:p>
            <a:r>
              <a:rPr lang="fr-FR" dirty="0"/>
              <a:t>Niveaux WCAG 2.0 A, AA, AAA</a:t>
            </a:r>
          </a:p>
        </p:txBody>
      </p:sp>
      <p:sp>
        <p:nvSpPr>
          <p:cNvPr id="3" name="Espace réservé du texte 2">
            <a:extLst>
              <a:ext uri="{FF2B5EF4-FFF2-40B4-BE49-F238E27FC236}">
                <a16:creationId xmlns:a16="http://schemas.microsoft.com/office/drawing/2014/main" id="{4AC87412-4CA1-464E-99FF-0D2AF0B09F5D}"/>
              </a:ext>
            </a:extLst>
          </p:cNvPr>
          <p:cNvSpPr>
            <a:spLocks noGrp="1"/>
          </p:cNvSpPr>
          <p:nvPr>
            <p:ph type="body" sz="quarter" idx="10"/>
          </p:nvPr>
        </p:nvSpPr>
        <p:spPr>
          <a:xfrm>
            <a:off x="1826926" y="762392"/>
            <a:ext cx="9777984" cy="2209836"/>
          </a:xfrm>
        </p:spPr>
        <p:txBody>
          <a:bodyPr/>
          <a:lstStyle/>
          <a:p>
            <a:r>
              <a:rPr lang="fr-FR" sz="2400" dirty="0"/>
              <a:t>Le WCAG propose 3 niveaux de conformité en fonction des critères pris en charge. Ex.</a:t>
            </a:r>
          </a:p>
          <a:p>
            <a:pPr marL="571500" lvl="1" indent="-342900">
              <a:buFont typeface="Arial" panose="020B0604020202020204" pitchFamily="34" charset="0"/>
              <a:buChar char="•"/>
            </a:pPr>
            <a:r>
              <a:rPr lang="en-US" sz="1800" dirty="0"/>
              <a:t>1.4.1 Use of Color Level A</a:t>
            </a:r>
          </a:p>
          <a:p>
            <a:pPr marL="742950" lvl="2" indent="-285750">
              <a:buFont typeface="Arial" panose="020B0604020202020204" pitchFamily="34" charset="0"/>
              <a:buChar char="•"/>
            </a:pPr>
            <a:r>
              <a:rPr lang="en-US" sz="1400" dirty="0"/>
              <a:t>Color is not used as the only visual means of conveying information, indicating an action, prompting a response, or distinguishing a visual element</a:t>
            </a:r>
          </a:p>
          <a:p>
            <a:pPr marL="571500" lvl="1" indent="-342900">
              <a:buFont typeface="Arial" panose="020B0604020202020204" pitchFamily="34" charset="0"/>
              <a:buChar char="•"/>
            </a:pPr>
            <a:r>
              <a:rPr lang="en-US" sz="1800" dirty="0"/>
              <a:t>1.4.3 Contrast (Minimum) Level AA</a:t>
            </a:r>
          </a:p>
          <a:p>
            <a:pPr marL="742950" lvl="2" indent="-285750">
              <a:buFont typeface="Arial" panose="020B0604020202020204" pitchFamily="34" charset="0"/>
              <a:buChar char="•"/>
            </a:pPr>
            <a:r>
              <a:rPr lang="en-US" sz="1400" dirty="0"/>
              <a:t>The visual presentation of text and images of text has a contrast ratio of at least 4.5:1</a:t>
            </a:r>
          </a:p>
        </p:txBody>
      </p:sp>
      <p:graphicFrame>
        <p:nvGraphicFramePr>
          <p:cNvPr id="5" name="Tableau 4">
            <a:extLst>
              <a:ext uri="{FF2B5EF4-FFF2-40B4-BE49-F238E27FC236}">
                <a16:creationId xmlns:a16="http://schemas.microsoft.com/office/drawing/2014/main" id="{9C6431D3-E992-4A04-A288-E1658390E506}"/>
              </a:ext>
            </a:extLst>
          </p:cNvPr>
          <p:cNvGraphicFramePr>
            <a:graphicFrameLocks noGrp="1"/>
          </p:cNvGraphicFramePr>
          <p:nvPr>
            <p:extLst/>
          </p:nvPr>
        </p:nvGraphicFramePr>
        <p:xfrm>
          <a:off x="2054210" y="3469931"/>
          <a:ext cx="9550699" cy="2598797"/>
        </p:xfrm>
        <a:graphic>
          <a:graphicData uri="http://schemas.openxmlformats.org/drawingml/2006/table">
            <a:tbl>
              <a:tblPr firstRow="1" firstCol="1" bandRow="1"/>
              <a:tblGrid>
                <a:gridCol w="714508">
                  <a:extLst>
                    <a:ext uri="{9D8B030D-6E8A-4147-A177-3AD203B41FA5}">
                      <a16:colId xmlns:a16="http://schemas.microsoft.com/office/drawing/2014/main" val="1610094093"/>
                    </a:ext>
                  </a:extLst>
                </a:gridCol>
                <a:gridCol w="5150411">
                  <a:extLst>
                    <a:ext uri="{9D8B030D-6E8A-4147-A177-3AD203B41FA5}">
                      <a16:colId xmlns:a16="http://schemas.microsoft.com/office/drawing/2014/main" val="1791605454"/>
                    </a:ext>
                  </a:extLst>
                </a:gridCol>
                <a:gridCol w="3685780">
                  <a:extLst>
                    <a:ext uri="{9D8B030D-6E8A-4147-A177-3AD203B41FA5}">
                      <a16:colId xmlns:a16="http://schemas.microsoft.com/office/drawing/2014/main" val="2450879269"/>
                    </a:ext>
                  </a:extLst>
                </a:gridCol>
              </a:tblGrid>
              <a:tr h="404237">
                <a:tc>
                  <a:txBody>
                    <a:bodyPr/>
                    <a:lstStyle/>
                    <a:p>
                      <a:pPr algn="ctr">
                        <a:spcAft>
                          <a:spcPts val="1200"/>
                        </a:spcAft>
                      </a:pPr>
                      <a:r>
                        <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Niveau</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1200"/>
                        </a:spcAft>
                      </a:pPr>
                      <a:r>
                        <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Définition de la conformité</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Aft>
                          <a:spcPts val="1200"/>
                        </a:spcAft>
                      </a:pPr>
                      <a:r>
                        <a:rPr lang="fr-F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Critères</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0768553"/>
                  </a:ext>
                </a:extLst>
              </a:tr>
              <a:tr h="600012">
                <a:tc>
                  <a:txBody>
                    <a:bodyPr/>
                    <a:lstStyle/>
                    <a:p>
                      <a:pPr algn="ctr">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A</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pour une conformité de niveau A (le niveau minimal), la page web satisfait à tous les critères de succès de niveau A ou une version de remplacement est fournie</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Critères de succès essentiels pouvant raisonnablement s'appliquer à toutes les ressources web</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8847800"/>
                  </a:ext>
                </a:extLst>
              </a:tr>
              <a:tr h="600012">
                <a:tc>
                  <a:txBody>
                    <a:bodyPr/>
                    <a:lstStyle/>
                    <a:p>
                      <a:pPr algn="ctr">
                        <a:spcAft>
                          <a:spcPts val="1200"/>
                        </a:spcAft>
                      </a:pPr>
                      <a:r>
                        <a:rPr lang="fr-FR"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AA</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pour une conformité de niveau AA, la page web remplit tous les critères de succès de </a:t>
                      </a:r>
                      <a:r>
                        <a:rPr lang="fr-FR" sz="16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niveau A et AA </a:t>
                      </a:r>
                      <a:r>
                        <a:rPr lang="fr-FR" sz="1600" dirty="0">
                          <a:effectLst/>
                          <a:latin typeface="Calibri" panose="020F0502020204030204" pitchFamily="34" charset="0"/>
                          <a:ea typeface="Calibri" panose="020F0502020204030204" pitchFamily="34" charset="0"/>
                          <a:cs typeface="Times New Roman" panose="02020603050405020304" pitchFamily="18" charset="0"/>
                        </a:rPr>
                        <a:t>ou une version de remplacement conforme au niveau AA est fournie.</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Critères de succès pouvant raisonnablement s'appliquer à toutes les ressources web.</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105668"/>
                  </a:ext>
                </a:extLst>
              </a:tr>
              <a:tr h="600012">
                <a:tc>
                  <a:txBody>
                    <a:bodyPr/>
                    <a:lstStyle/>
                    <a:p>
                      <a:pPr algn="ctr">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AAA</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pour une conformité de niveau AAA, la page web remplit tous les critères de succès de niveau A, AA et AAA ou une version de remplacement conforme au niveau AAA est fournie</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12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Critères de succès ne s'appliquant pas à toutes les ressources web.</a:t>
                      </a:r>
                    </a:p>
                  </a:txBody>
                  <a:tcPr marL="22824" marR="228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0302050"/>
                  </a:ext>
                </a:extLst>
              </a:tr>
            </a:tbl>
          </a:graphicData>
        </a:graphic>
      </p:graphicFrame>
      <p:sp>
        <p:nvSpPr>
          <p:cNvPr id="6" name="ZoneTexte 5">
            <a:extLst>
              <a:ext uri="{FF2B5EF4-FFF2-40B4-BE49-F238E27FC236}">
                <a16:creationId xmlns:a16="http://schemas.microsoft.com/office/drawing/2014/main" id="{C79439E9-E58B-488D-9517-A7C2130372FC}"/>
              </a:ext>
            </a:extLst>
          </p:cNvPr>
          <p:cNvSpPr txBox="1"/>
          <p:nvPr/>
        </p:nvSpPr>
        <p:spPr>
          <a:xfrm>
            <a:off x="2147777" y="6095608"/>
            <a:ext cx="973023" cy="153888"/>
          </a:xfrm>
          <a:prstGeom prst="rect">
            <a:avLst/>
          </a:prstGeom>
          <a:noFill/>
        </p:spPr>
        <p:txBody>
          <a:bodyPr wrap="none" lIns="0" tIns="0" rIns="0" bIns="0" rtlCol="0">
            <a:spAutoFit/>
          </a:bodyPr>
          <a:lstStyle/>
          <a:p>
            <a:pPr algn="l"/>
            <a:r>
              <a:rPr lang="fr-FR" sz="1000" dirty="0">
                <a:gradFill>
                  <a:gsLst>
                    <a:gs pos="2917">
                      <a:schemeClr val="tx1"/>
                    </a:gs>
                    <a:gs pos="30000">
                      <a:schemeClr val="tx1"/>
                    </a:gs>
                  </a:gsLst>
                  <a:lin ang="5400000" scaled="0"/>
                </a:gradFill>
              </a:rPr>
              <a:t>Traduction RGAA</a:t>
            </a:r>
          </a:p>
        </p:txBody>
      </p:sp>
      <p:sp>
        <p:nvSpPr>
          <p:cNvPr id="4" name="Espace réservé du numéro de diapositive 3">
            <a:extLst>
              <a:ext uri="{FF2B5EF4-FFF2-40B4-BE49-F238E27FC236}">
                <a16:creationId xmlns:a16="http://schemas.microsoft.com/office/drawing/2014/main" id="{001B4315-511C-4A33-A1DF-6E5D4AD100C0}"/>
              </a:ext>
            </a:extLst>
          </p:cNvPr>
          <p:cNvSpPr>
            <a:spLocks noGrp="1"/>
          </p:cNvSpPr>
          <p:nvPr>
            <p:ph type="sldNum" sz="quarter" idx="12"/>
          </p:nvPr>
        </p:nvSpPr>
        <p:spPr/>
        <p:txBody>
          <a:bodyPr/>
          <a:lstStyle/>
          <a:p>
            <a:fld id="{E349EFCA-1D56-47B0-9E12-90EC9BA2FE55}" type="slidenum">
              <a:rPr lang="fr-FR" smtClean="0"/>
              <a:pPr/>
              <a:t>35</a:t>
            </a:fld>
            <a:endParaRPr lang="fr-FR" dirty="0"/>
          </a:p>
        </p:txBody>
      </p:sp>
      <p:sp>
        <p:nvSpPr>
          <p:cNvPr id="13" name="Rectangle 12">
            <a:hlinkClick r:id="rId2" action="ppaction://hlinksldjump"/>
            <a:extLst>
              <a:ext uri="{FF2B5EF4-FFF2-40B4-BE49-F238E27FC236}">
                <a16:creationId xmlns:a16="http://schemas.microsoft.com/office/drawing/2014/main" id="{BB2CA363-3C47-4BF6-A4C7-2182B3C91091}"/>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4" name="Rectangle 13">
            <a:hlinkClick r:id="rId3" action="ppaction://hlinksldjump"/>
            <a:extLst>
              <a:ext uri="{FF2B5EF4-FFF2-40B4-BE49-F238E27FC236}">
                <a16:creationId xmlns:a16="http://schemas.microsoft.com/office/drawing/2014/main" id="{4B2F1778-2863-4B6E-A473-58B190DAA66C}"/>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5" name="Rectangle 14">
            <a:hlinkClick r:id="rId4" action="ppaction://hlinksldjump"/>
            <a:extLst>
              <a:ext uri="{FF2B5EF4-FFF2-40B4-BE49-F238E27FC236}">
                <a16:creationId xmlns:a16="http://schemas.microsoft.com/office/drawing/2014/main" id="{3C1DBDD1-ACC7-4B02-A961-404972737EA2}"/>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6" name="Rectangle 15">
            <a:hlinkClick r:id="rId5" action="ppaction://hlinksldjump"/>
            <a:extLst>
              <a:ext uri="{FF2B5EF4-FFF2-40B4-BE49-F238E27FC236}">
                <a16:creationId xmlns:a16="http://schemas.microsoft.com/office/drawing/2014/main" id="{A234DC00-FDE6-4C79-9444-3ACF74D71227}"/>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7" name="Rectangle 16">
            <a:hlinkClick r:id="rId6" action="ppaction://hlinksldjump"/>
            <a:extLst>
              <a:ext uri="{FF2B5EF4-FFF2-40B4-BE49-F238E27FC236}">
                <a16:creationId xmlns:a16="http://schemas.microsoft.com/office/drawing/2014/main" id="{F0820A8F-13E7-4D97-81B4-B035123E74CB}"/>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8" name="Rectangle 17">
            <a:hlinkClick r:id="rId7" action="ppaction://hlinksldjump"/>
            <a:extLst>
              <a:ext uri="{FF2B5EF4-FFF2-40B4-BE49-F238E27FC236}">
                <a16:creationId xmlns:a16="http://schemas.microsoft.com/office/drawing/2014/main" id="{60BCFA17-885F-499A-858C-4900474C2032}"/>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9" name="Rectangle 18">
            <a:hlinkClick r:id="rId8" action="ppaction://hlinksldjump"/>
            <a:extLst>
              <a:ext uri="{FF2B5EF4-FFF2-40B4-BE49-F238E27FC236}">
                <a16:creationId xmlns:a16="http://schemas.microsoft.com/office/drawing/2014/main" id="{779685E2-E66A-4297-BE1F-916914C074DD}"/>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9" action="ppaction://hlinksldjump"/>
            <a:extLst>
              <a:ext uri="{FF2B5EF4-FFF2-40B4-BE49-F238E27FC236}">
                <a16:creationId xmlns:a16="http://schemas.microsoft.com/office/drawing/2014/main" id="{F7C5CF9C-17C3-46C6-A488-8C9A9976FB85}"/>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0" action="ppaction://hlinksldjump"/>
            <a:extLst>
              <a:ext uri="{FF2B5EF4-FFF2-40B4-BE49-F238E27FC236}">
                <a16:creationId xmlns:a16="http://schemas.microsoft.com/office/drawing/2014/main" id="{579530F9-87F9-43F2-8256-84F52B783D5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1" action="ppaction://hlinksldjump"/>
            <a:extLst>
              <a:ext uri="{FF2B5EF4-FFF2-40B4-BE49-F238E27FC236}">
                <a16:creationId xmlns:a16="http://schemas.microsoft.com/office/drawing/2014/main" id="{EC95BE82-2DFA-4F8B-8E6D-7B4EFBB26225}"/>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57724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FB8F4-DD72-4932-A454-3C3CB3551C9C}"/>
              </a:ext>
            </a:extLst>
          </p:cNvPr>
          <p:cNvSpPr>
            <a:spLocks noGrp="1"/>
          </p:cNvSpPr>
          <p:nvPr>
            <p:ph type="title"/>
          </p:nvPr>
        </p:nvSpPr>
        <p:spPr/>
        <p:txBody>
          <a:bodyPr/>
          <a:lstStyle/>
          <a:p>
            <a:r>
              <a:rPr lang="fr-FR" dirty="0"/>
              <a:t>Utiliser le Référentiel WCAG 2.0</a:t>
            </a:r>
          </a:p>
        </p:txBody>
      </p:sp>
      <p:sp>
        <p:nvSpPr>
          <p:cNvPr id="3" name="Espace réservé du texte 2">
            <a:extLst>
              <a:ext uri="{FF2B5EF4-FFF2-40B4-BE49-F238E27FC236}">
                <a16:creationId xmlns:a16="http://schemas.microsoft.com/office/drawing/2014/main" id="{5B48ADE4-DE18-4F80-BF04-E2019CD9A5CC}"/>
              </a:ext>
            </a:extLst>
          </p:cNvPr>
          <p:cNvSpPr>
            <a:spLocks noGrp="1"/>
          </p:cNvSpPr>
          <p:nvPr>
            <p:ph type="body" sz="quarter" idx="10"/>
          </p:nvPr>
        </p:nvSpPr>
        <p:spPr>
          <a:xfrm>
            <a:off x="1826926" y="656067"/>
            <a:ext cx="3276702" cy="2449901"/>
          </a:xfrm>
          <a:ln>
            <a:solidFill>
              <a:schemeClr val="tx1"/>
            </a:solidFill>
          </a:ln>
        </p:spPr>
        <p:txBody>
          <a:bodyPr/>
          <a:lstStyle/>
          <a:p>
            <a:r>
              <a:rPr lang="fr-FR" sz="2000" b="1" dirty="0"/>
              <a:t>How to </a:t>
            </a:r>
            <a:r>
              <a:rPr lang="fr-FR" sz="2000" b="1" dirty="0" err="1"/>
              <a:t>Meet</a:t>
            </a:r>
            <a:r>
              <a:rPr lang="fr-FR" sz="2000" b="1" dirty="0"/>
              <a:t> (Checklist)</a:t>
            </a:r>
          </a:p>
          <a:p>
            <a:pPr lvl="1"/>
            <a:r>
              <a:rPr lang="en-US" sz="1600" dirty="0"/>
              <a:t>Guideline 1.1 – Text Alternatives</a:t>
            </a:r>
          </a:p>
          <a:p>
            <a:pPr lvl="2"/>
            <a:r>
              <a:rPr lang="en-US" sz="1200" dirty="0"/>
              <a:t>Provide text alternatives for any non-text content so that it can be changed into other forms people need, such as large print, braille, speech, symbols or simpler language.</a:t>
            </a:r>
          </a:p>
          <a:p>
            <a:pPr lvl="1"/>
            <a:r>
              <a:rPr lang="en-US" sz="1600" dirty="0"/>
              <a:t>1.1.1 Non-text Content Level A</a:t>
            </a:r>
          </a:p>
          <a:p>
            <a:pPr lvl="2"/>
            <a:r>
              <a:rPr lang="en-US" sz="1200" dirty="0"/>
              <a:t>All non-text content that is presented to the user has a text alternative that serves the equivalent purpose</a:t>
            </a:r>
          </a:p>
        </p:txBody>
      </p:sp>
      <p:sp>
        <p:nvSpPr>
          <p:cNvPr id="4" name="Espace réservé du texte 2">
            <a:extLst>
              <a:ext uri="{FF2B5EF4-FFF2-40B4-BE49-F238E27FC236}">
                <a16:creationId xmlns:a16="http://schemas.microsoft.com/office/drawing/2014/main" id="{92698007-F5D5-49AD-B855-5584A7B7A575}"/>
              </a:ext>
            </a:extLst>
          </p:cNvPr>
          <p:cNvSpPr txBox="1">
            <a:spLocks/>
          </p:cNvSpPr>
          <p:nvPr/>
        </p:nvSpPr>
        <p:spPr>
          <a:xfrm>
            <a:off x="5232889" y="1653129"/>
            <a:ext cx="3276702" cy="3471720"/>
          </a:xfrm>
          <a:prstGeom prst="rect">
            <a:avLst/>
          </a:prstGeom>
          <a:ln>
            <a:solidFill>
              <a:schemeClr val="tx1"/>
            </a:solidFill>
          </a:ln>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b="1" dirty="0"/>
              <a:t>Techniques</a:t>
            </a:r>
          </a:p>
          <a:p>
            <a:pPr lvl="1"/>
            <a:r>
              <a:rPr lang="en-US" sz="1600" dirty="0"/>
              <a:t>H37: Using alt attributes on </a:t>
            </a:r>
            <a:r>
              <a:rPr lang="en-US" sz="1600" dirty="0" err="1"/>
              <a:t>img</a:t>
            </a:r>
            <a:r>
              <a:rPr lang="en-US" sz="1600" dirty="0"/>
              <a:t> elements – pour la version HTML</a:t>
            </a:r>
          </a:p>
          <a:p>
            <a:pPr lvl="2"/>
            <a:r>
              <a:rPr lang="en-US" sz="1200" dirty="0"/>
              <a:t>When using the </a:t>
            </a:r>
            <a:r>
              <a:rPr lang="en-US" sz="1200" dirty="0" err="1"/>
              <a:t>img</a:t>
            </a:r>
            <a:r>
              <a:rPr lang="en-US" sz="1200" dirty="0"/>
              <a:t> element, specify a short text alternative with the alt attribute. Note. The value of this attribute is referred to as "alt text".</a:t>
            </a:r>
          </a:p>
          <a:p>
            <a:pPr lvl="2"/>
            <a:r>
              <a:rPr lang="en-US" sz="1200" dirty="0"/>
              <a:t>An image on a Website provides a link to a free newsletter. The image contains the text "Free newsletter. Get free recipes, news, and more. Learn more." The alt text matches the text in the image. </a:t>
            </a:r>
          </a:p>
          <a:p>
            <a:pPr lvl="2"/>
            <a:r>
              <a:rPr lang="en-US" sz="1200" dirty="0"/>
              <a:t>Example Code:</a:t>
            </a:r>
          </a:p>
          <a:p>
            <a:pPr lvl="2"/>
            <a:endParaRPr lang="en-US" sz="1200" dirty="0"/>
          </a:p>
          <a:p>
            <a:pPr lvl="2"/>
            <a:endParaRPr lang="en-US" sz="1200" dirty="0"/>
          </a:p>
          <a:p>
            <a:pPr lvl="2"/>
            <a:endParaRPr lang="en-US" sz="1200" dirty="0"/>
          </a:p>
        </p:txBody>
      </p:sp>
      <p:sp>
        <p:nvSpPr>
          <p:cNvPr id="5" name="Espace réservé du texte 2">
            <a:extLst>
              <a:ext uri="{FF2B5EF4-FFF2-40B4-BE49-F238E27FC236}">
                <a16:creationId xmlns:a16="http://schemas.microsoft.com/office/drawing/2014/main" id="{5DA8F175-BFC3-4C1E-9D7D-B080126CE45F}"/>
              </a:ext>
            </a:extLst>
          </p:cNvPr>
          <p:cNvSpPr txBox="1">
            <a:spLocks/>
          </p:cNvSpPr>
          <p:nvPr/>
        </p:nvSpPr>
        <p:spPr>
          <a:xfrm>
            <a:off x="8638852" y="2314826"/>
            <a:ext cx="3276702" cy="4210383"/>
          </a:xfrm>
          <a:prstGeom prst="rect">
            <a:avLst/>
          </a:prstGeom>
          <a:ln>
            <a:solidFill>
              <a:schemeClr val="tx1"/>
            </a:solidFill>
          </a:ln>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b="1" dirty="0" err="1"/>
              <a:t>Understanding</a:t>
            </a:r>
            <a:endParaRPr lang="fr-FR" sz="2000" b="1" dirty="0"/>
          </a:p>
          <a:p>
            <a:pPr lvl="1"/>
            <a:r>
              <a:rPr lang="en-US" sz="1600" dirty="0"/>
              <a:t>Understanding Guideline 1.1: Text Alternatives</a:t>
            </a:r>
          </a:p>
          <a:p>
            <a:pPr lvl="3"/>
            <a:r>
              <a:rPr lang="en-US" sz="1000" dirty="0"/>
              <a:t>Guideline 1.1 Text Alternatives: Provide text alternatives for any non-text content so that it can be changed into other forms people need, such as large print, braille, speech, symbols or simpler language. </a:t>
            </a:r>
          </a:p>
          <a:p>
            <a:pPr marL="628650" lvl="2" indent="-171450">
              <a:buFont typeface="Arial" panose="020B0604020202020204" pitchFamily="34" charset="0"/>
              <a:buChar char="•"/>
            </a:pPr>
            <a:r>
              <a:rPr lang="en-US" sz="1200" dirty="0"/>
              <a:t>Intent</a:t>
            </a:r>
          </a:p>
          <a:p>
            <a:pPr lvl="3"/>
            <a:r>
              <a:rPr lang="en-US" sz="1000" dirty="0"/>
              <a:t>The purpose of this guideline is to ensure that all non-text content is also available in text. "Text" refers to electronic text, not an image of text. Electronic text has the unique advantage that it is presentation neutral. That is, it can be rendered visually, auditorily, tactilely, or by any combination. As a result, information rendered in electronic text can be presented in whatever form best meets the needs of the user. It can also be easily enlarged, spoken aloud so that it is easier for people with reading disabilities to understand, or rendered in whatever tactile form best meets the needs of a user.</a:t>
            </a:r>
          </a:p>
        </p:txBody>
      </p:sp>
      <p:sp>
        <p:nvSpPr>
          <p:cNvPr id="6" name="Rectangle 5">
            <a:extLst>
              <a:ext uri="{FF2B5EF4-FFF2-40B4-BE49-F238E27FC236}">
                <a16:creationId xmlns:a16="http://schemas.microsoft.com/office/drawing/2014/main" id="{70C68297-9966-4344-90BD-63C52CAED2CC}"/>
              </a:ext>
            </a:extLst>
          </p:cNvPr>
          <p:cNvSpPr/>
          <p:nvPr/>
        </p:nvSpPr>
        <p:spPr>
          <a:xfrm>
            <a:off x="5168258" y="4552827"/>
            <a:ext cx="3405963" cy="430887"/>
          </a:xfrm>
          <a:prstGeom prst="rect">
            <a:avLst/>
          </a:prstGeom>
          <a:solidFill>
            <a:schemeClr val="bg1">
              <a:lumMod val="95000"/>
            </a:schemeClr>
          </a:solidFill>
        </p:spPr>
        <p:txBody>
          <a:bodyPr wrap="square">
            <a:spAutoFit/>
          </a:bodyPr>
          <a:lstStyle/>
          <a:p>
            <a:r>
              <a:rPr lang="en-US" sz="1100" dirty="0"/>
              <a:t>&lt;</a:t>
            </a:r>
            <a:r>
              <a:rPr lang="en-US" sz="1100" dirty="0" err="1"/>
              <a:t>img</a:t>
            </a:r>
            <a:r>
              <a:rPr lang="en-US" sz="1100" dirty="0"/>
              <a:t> </a:t>
            </a:r>
            <a:r>
              <a:rPr lang="en-US" sz="1100" dirty="0" err="1"/>
              <a:t>src</a:t>
            </a:r>
            <a:r>
              <a:rPr lang="en-US" sz="1100" dirty="0"/>
              <a:t>="newsletter.gif" alt="Free newsletter. </a:t>
            </a:r>
          </a:p>
          <a:p>
            <a:r>
              <a:rPr lang="en-US" sz="1100" dirty="0"/>
              <a:t>   Get free recipes, news, and more. Learn more." /&gt;</a:t>
            </a:r>
          </a:p>
        </p:txBody>
      </p:sp>
      <p:sp>
        <p:nvSpPr>
          <p:cNvPr id="7" name="Espace réservé du numéro de diapositive 6">
            <a:extLst>
              <a:ext uri="{FF2B5EF4-FFF2-40B4-BE49-F238E27FC236}">
                <a16:creationId xmlns:a16="http://schemas.microsoft.com/office/drawing/2014/main" id="{439324FA-F448-4329-9ABF-1614E7B098BE}"/>
              </a:ext>
            </a:extLst>
          </p:cNvPr>
          <p:cNvSpPr>
            <a:spLocks noGrp="1"/>
          </p:cNvSpPr>
          <p:nvPr>
            <p:ph type="sldNum" sz="quarter" idx="12"/>
          </p:nvPr>
        </p:nvSpPr>
        <p:spPr/>
        <p:txBody>
          <a:bodyPr/>
          <a:lstStyle/>
          <a:p>
            <a:fld id="{E349EFCA-1D56-47B0-9E12-90EC9BA2FE55}" type="slidenum">
              <a:rPr lang="fr-FR" smtClean="0"/>
              <a:pPr/>
              <a:t>36</a:t>
            </a:fld>
            <a:endParaRPr lang="fr-FR" dirty="0"/>
          </a:p>
        </p:txBody>
      </p:sp>
      <p:sp>
        <p:nvSpPr>
          <p:cNvPr id="20" name="Rectangle 19">
            <a:hlinkClick r:id="rId2" action="ppaction://hlinksldjump"/>
            <a:extLst>
              <a:ext uri="{FF2B5EF4-FFF2-40B4-BE49-F238E27FC236}">
                <a16:creationId xmlns:a16="http://schemas.microsoft.com/office/drawing/2014/main" id="{257093B6-0AF8-4C99-B0CC-8FBA28C5121D}"/>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21" name="Rectangle 20">
            <a:hlinkClick r:id="rId3" action="ppaction://hlinksldjump"/>
            <a:extLst>
              <a:ext uri="{FF2B5EF4-FFF2-40B4-BE49-F238E27FC236}">
                <a16:creationId xmlns:a16="http://schemas.microsoft.com/office/drawing/2014/main" id="{667BAD85-F3BB-4260-B4C9-ADC4BE72D73A}"/>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2" name="Rectangle 21">
            <a:hlinkClick r:id="rId4" action="ppaction://hlinksldjump"/>
            <a:extLst>
              <a:ext uri="{FF2B5EF4-FFF2-40B4-BE49-F238E27FC236}">
                <a16:creationId xmlns:a16="http://schemas.microsoft.com/office/drawing/2014/main" id="{5F4937DD-D3ED-4B8A-BE40-5658D14B1633}"/>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3" name="Rectangle 22">
            <a:hlinkClick r:id="rId5" action="ppaction://hlinksldjump"/>
            <a:extLst>
              <a:ext uri="{FF2B5EF4-FFF2-40B4-BE49-F238E27FC236}">
                <a16:creationId xmlns:a16="http://schemas.microsoft.com/office/drawing/2014/main" id="{527D41B3-9409-481B-A52E-C3C1DE913565}"/>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4" name="Rectangle 23">
            <a:hlinkClick r:id="rId6" action="ppaction://hlinksldjump"/>
            <a:extLst>
              <a:ext uri="{FF2B5EF4-FFF2-40B4-BE49-F238E27FC236}">
                <a16:creationId xmlns:a16="http://schemas.microsoft.com/office/drawing/2014/main" id="{BFAC271E-749B-4C58-955B-ABB7160D35C3}"/>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5" name="Rectangle 24">
            <a:hlinkClick r:id="rId7" action="ppaction://hlinksldjump"/>
            <a:extLst>
              <a:ext uri="{FF2B5EF4-FFF2-40B4-BE49-F238E27FC236}">
                <a16:creationId xmlns:a16="http://schemas.microsoft.com/office/drawing/2014/main" id="{57B776FC-656F-4176-BFDB-D9B4BAE55262}"/>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6" name="Rectangle 25">
            <a:hlinkClick r:id="rId8" action="ppaction://hlinksldjump"/>
            <a:extLst>
              <a:ext uri="{FF2B5EF4-FFF2-40B4-BE49-F238E27FC236}">
                <a16:creationId xmlns:a16="http://schemas.microsoft.com/office/drawing/2014/main" id="{0A0D4570-873C-4AB6-86BC-7FA030FD22C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hlinkClick r:id="rId9" action="ppaction://hlinksldjump"/>
            <a:extLst>
              <a:ext uri="{FF2B5EF4-FFF2-40B4-BE49-F238E27FC236}">
                <a16:creationId xmlns:a16="http://schemas.microsoft.com/office/drawing/2014/main" id="{42678ACC-3E2B-4689-A51B-219862DF1567}"/>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8" name="Rectangle 27">
            <a:hlinkClick r:id="rId10" action="ppaction://hlinksldjump"/>
            <a:extLst>
              <a:ext uri="{FF2B5EF4-FFF2-40B4-BE49-F238E27FC236}">
                <a16:creationId xmlns:a16="http://schemas.microsoft.com/office/drawing/2014/main" id="{03846FD9-95FE-476E-AE49-92ED19BB62D7}"/>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9" name="Rectangle 28">
            <a:hlinkClick r:id="rId11" action="ppaction://hlinksldjump"/>
            <a:extLst>
              <a:ext uri="{FF2B5EF4-FFF2-40B4-BE49-F238E27FC236}">
                <a16:creationId xmlns:a16="http://schemas.microsoft.com/office/drawing/2014/main" id="{50452091-177D-43ED-9A82-B85CF25DD17C}"/>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5822174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5171E-03F8-47CC-8BD4-BFBF37004522}"/>
              </a:ext>
            </a:extLst>
          </p:cNvPr>
          <p:cNvSpPr>
            <a:spLocks noGrp="1"/>
          </p:cNvSpPr>
          <p:nvPr>
            <p:ph type="title"/>
          </p:nvPr>
        </p:nvSpPr>
        <p:spPr/>
        <p:txBody>
          <a:bodyPr/>
          <a:lstStyle/>
          <a:p>
            <a:r>
              <a:rPr lang="fr-FR" dirty="0"/>
              <a:t>Checklists</a:t>
            </a:r>
          </a:p>
        </p:txBody>
      </p:sp>
      <p:sp>
        <p:nvSpPr>
          <p:cNvPr id="3" name="Espace réservé du texte 2">
            <a:extLst>
              <a:ext uri="{FF2B5EF4-FFF2-40B4-BE49-F238E27FC236}">
                <a16:creationId xmlns:a16="http://schemas.microsoft.com/office/drawing/2014/main" id="{47EE369F-0AD1-470D-ACDB-E94BA330B01A}"/>
              </a:ext>
            </a:extLst>
          </p:cNvPr>
          <p:cNvSpPr>
            <a:spLocks noGrp="1"/>
          </p:cNvSpPr>
          <p:nvPr>
            <p:ph type="body" sz="quarter" idx="10"/>
          </p:nvPr>
        </p:nvSpPr>
        <p:spPr>
          <a:xfrm>
            <a:off x="1826926" y="685838"/>
            <a:ext cx="9777984" cy="307777"/>
          </a:xfrm>
        </p:spPr>
        <p:txBody>
          <a:bodyPr/>
          <a:lstStyle/>
          <a:p>
            <a:r>
              <a:rPr lang="fr-FR" sz="2000" dirty="0"/>
              <a:t>Pour la conformité à la Directive européenne le </a:t>
            </a:r>
            <a:r>
              <a:rPr lang="fr-FR" sz="2000" dirty="0">
                <a:highlight>
                  <a:srgbClr val="FFFF00"/>
                </a:highlight>
              </a:rPr>
              <a:t>WCAG 2.0 niveau A+AA</a:t>
            </a:r>
            <a:r>
              <a:rPr lang="fr-FR" sz="2000" dirty="0"/>
              <a:t> est nécessaire</a:t>
            </a:r>
          </a:p>
        </p:txBody>
      </p:sp>
      <p:graphicFrame>
        <p:nvGraphicFramePr>
          <p:cNvPr id="12" name="Tableau 11">
            <a:extLst>
              <a:ext uri="{FF2B5EF4-FFF2-40B4-BE49-F238E27FC236}">
                <a16:creationId xmlns:a16="http://schemas.microsoft.com/office/drawing/2014/main" id="{4F8628CD-C5CA-4926-AA24-F77A2F30CDA2}"/>
              </a:ext>
            </a:extLst>
          </p:cNvPr>
          <p:cNvGraphicFramePr>
            <a:graphicFrameLocks noGrp="1"/>
          </p:cNvGraphicFramePr>
          <p:nvPr>
            <p:extLst/>
          </p:nvPr>
        </p:nvGraphicFramePr>
        <p:xfrm>
          <a:off x="1826926" y="1120376"/>
          <a:ext cx="9777984" cy="5518593"/>
        </p:xfrm>
        <a:graphic>
          <a:graphicData uri="http://schemas.openxmlformats.org/drawingml/2006/table">
            <a:tbl>
              <a:tblPr firstRow="1"/>
              <a:tblGrid>
                <a:gridCol w="717649">
                  <a:extLst>
                    <a:ext uri="{9D8B030D-6E8A-4147-A177-3AD203B41FA5}">
                      <a16:colId xmlns:a16="http://schemas.microsoft.com/office/drawing/2014/main" val="2048014787"/>
                    </a:ext>
                  </a:extLst>
                </a:gridCol>
                <a:gridCol w="1695689">
                  <a:extLst>
                    <a:ext uri="{9D8B030D-6E8A-4147-A177-3AD203B41FA5}">
                      <a16:colId xmlns:a16="http://schemas.microsoft.com/office/drawing/2014/main" val="469358547"/>
                    </a:ext>
                  </a:extLst>
                </a:gridCol>
                <a:gridCol w="2998382">
                  <a:extLst>
                    <a:ext uri="{9D8B030D-6E8A-4147-A177-3AD203B41FA5}">
                      <a16:colId xmlns:a16="http://schemas.microsoft.com/office/drawing/2014/main" val="2604138231"/>
                    </a:ext>
                  </a:extLst>
                </a:gridCol>
                <a:gridCol w="2147776">
                  <a:extLst>
                    <a:ext uri="{9D8B030D-6E8A-4147-A177-3AD203B41FA5}">
                      <a16:colId xmlns:a16="http://schemas.microsoft.com/office/drawing/2014/main" val="1596174757"/>
                    </a:ext>
                  </a:extLst>
                </a:gridCol>
                <a:gridCol w="2218488">
                  <a:extLst>
                    <a:ext uri="{9D8B030D-6E8A-4147-A177-3AD203B41FA5}">
                      <a16:colId xmlns:a16="http://schemas.microsoft.com/office/drawing/2014/main" val="684726192"/>
                    </a:ext>
                  </a:extLst>
                </a:gridCol>
              </a:tblGrid>
              <a:tr h="204392">
                <a:tc>
                  <a:txBody>
                    <a:bodyPr/>
                    <a:lstStyle/>
                    <a:p>
                      <a:pPr algn="l" fontAlgn="ctr"/>
                      <a:r>
                        <a:rPr lang="fr-FR" sz="1200" b="1" i="0" u="none" strike="noStrike">
                          <a:solidFill>
                            <a:srgbClr val="FFFFFF"/>
                          </a:solidFill>
                          <a:effectLst/>
                          <a:latin typeface="Segoe UI Semilight" panose="020B0402040204020203" pitchFamily="34" charset="0"/>
                        </a:rPr>
                        <a:t>Catégorie</a:t>
                      </a: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fr-FR" sz="1200" b="1" i="0" u="none" strike="noStrike" dirty="0">
                          <a:solidFill>
                            <a:srgbClr val="FFFFFF"/>
                          </a:solidFill>
                          <a:effectLst/>
                          <a:latin typeface="Segoe UI Semilight" panose="020B0402040204020203" pitchFamily="34" charset="0"/>
                        </a:rPr>
                        <a:t>Référentiel</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fr-FR" sz="1200" b="1" i="0" u="none" strike="noStrike" dirty="0">
                          <a:solidFill>
                            <a:srgbClr val="FFFFFF"/>
                          </a:solidFill>
                          <a:effectLst/>
                          <a:latin typeface="Segoe UI Semilight" panose="020B0402040204020203" pitchFamily="34" charset="0"/>
                        </a:rPr>
                        <a:t>Avantages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fr-FR" sz="1200" b="1" i="0" u="none" strike="noStrike" dirty="0">
                          <a:solidFill>
                            <a:srgbClr val="FFFFFF"/>
                          </a:solidFill>
                          <a:effectLst/>
                          <a:latin typeface="Segoe UI Semilight" panose="020B0402040204020203" pitchFamily="34" charset="0"/>
                        </a:rPr>
                        <a:t>Limites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fr-FR" sz="1200" b="1" i="0" u="none" strike="noStrike" dirty="0">
                          <a:solidFill>
                            <a:srgbClr val="FFFFFF"/>
                          </a:solidFill>
                          <a:effectLst/>
                          <a:latin typeface="Segoe UI Semilight" panose="020B0402040204020203" pitchFamily="34" charset="0"/>
                        </a:rPr>
                        <a:t>Sources</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110815314"/>
                  </a:ext>
                </a:extLst>
              </a:tr>
              <a:tr h="204392">
                <a:tc gridSpan="2">
                  <a:txBody>
                    <a:bodyPr/>
                    <a:lstStyle/>
                    <a:p>
                      <a:pPr algn="l" fontAlgn="ctr"/>
                      <a:r>
                        <a:rPr lang="fr-FR" sz="1200" b="0" i="0" u="none" strike="noStrike" dirty="0">
                          <a:solidFill>
                            <a:srgbClr val="000000"/>
                          </a:solidFill>
                          <a:effectLst/>
                          <a:latin typeface="Segoe UI Semilight" panose="020B0402040204020203" pitchFamily="34" charset="0"/>
                        </a:rPr>
                        <a:t>Organismes officiels</a:t>
                      </a: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35240587"/>
                  </a:ext>
                </a:extLst>
              </a:tr>
              <a:tr h="408785">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2"/>
                        </a:rPr>
                        <a:t>Section 508</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effectLst/>
                          <a:latin typeface="Segoe UI Semilight" panose="020B0402040204020203" pitchFamily="34" charset="0"/>
                        </a:rPr>
                        <a:t>Référentiel, Services, Formations, très complet</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S'applique aux administrations et entreprises anglo-saxonnes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WCAG 2.0 A+AA</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Standard européen</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95878"/>
                  </a:ext>
                </a:extLst>
              </a:tr>
              <a:tr h="613177">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3"/>
                        </a:rPr>
                        <a:t>Standard européen EN 301 549:2018</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effectLst/>
                          <a:latin typeface="Segoe UI Semilight" panose="020B0402040204020203" pitchFamily="34" charset="0"/>
                        </a:rPr>
                        <a:t>Référentiel européen très complet intégrant les normes techniques européennes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effectLst/>
                          <a:latin typeface="Segoe UI Semilight" panose="020B0402040204020203" pitchFamily="34" charset="0"/>
                        </a:rPr>
                        <a:t>Si le pays dispose d'un référentiel national alors se dernier s'applique</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WCAG 2.0 A+AA</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85292"/>
                  </a:ext>
                </a:extLst>
              </a:tr>
              <a:tr h="613177">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4"/>
                        </a:rPr>
                        <a:t>RGAA - Référentiel Général d'Accessibilité pour les Administrations</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effectLst/>
                          <a:latin typeface="Segoe UI Semilight" panose="020B0402040204020203" pitchFamily="34" charset="0"/>
                        </a:rPr>
                        <a:t>Référentiel, Services, Formations, tout en français, très complet</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Français et en français, créé initialement pour les administrations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WCAG 2.0 A+AA</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Adaptation de la traduction d'AccessiWeb</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1702777"/>
                  </a:ext>
                </a:extLst>
              </a:tr>
              <a:tr h="204392">
                <a:tc gridSpan="2">
                  <a:txBody>
                    <a:bodyPr/>
                    <a:lstStyle/>
                    <a:p>
                      <a:pPr algn="l" fontAlgn="ctr"/>
                      <a:r>
                        <a:rPr lang="fr-FR" sz="1200" b="0" i="0" u="none" strike="noStrike" dirty="0">
                          <a:solidFill>
                            <a:srgbClr val="000000"/>
                          </a:solidFill>
                          <a:effectLst/>
                          <a:latin typeface="Segoe UI Semilight" panose="020B0402040204020203" pitchFamily="34" charset="0"/>
                        </a:rPr>
                        <a:t>Checklists Accessibilité</a:t>
                      </a: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9234082"/>
                  </a:ext>
                </a:extLst>
              </a:tr>
              <a:tr h="613177">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5"/>
                        </a:rPr>
                        <a:t>AccessiWeb</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Marque de l'association BrailleNet très active et membre du W3C, délivre un label</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Trop complet pour débuter, un seul filtre</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WCAG 2.0</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RGAA 3</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754232"/>
                  </a:ext>
                </a:extLst>
              </a:tr>
              <a:tr h="408785">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6"/>
                        </a:rPr>
                        <a:t>AcceDe Web notices</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4 notices orientées développeur, exemples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Approche différente des autres référentiels, pas de filtres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WCAG 2.0</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RGAA 3</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360639"/>
                  </a:ext>
                </a:extLst>
              </a:tr>
              <a:tr h="204392">
                <a:tc gridSpan="2">
                  <a:txBody>
                    <a:bodyPr/>
                    <a:lstStyle/>
                    <a:p>
                      <a:pPr algn="l" fontAlgn="ctr"/>
                      <a:r>
                        <a:rPr lang="fr-FR" sz="1200" b="0" i="0" u="none" strike="noStrike" dirty="0">
                          <a:solidFill>
                            <a:srgbClr val="000000"/>
                          </a:solidFill>
                          <a:effectLst/>
                          <a:latin typeface="Segoe UI Semilight" panose="020B0402040204020203" pitchFamily="34" charset="0"/>
                        </a:rPr>
                        <a:t>Checklists générales Web</a:t>
                      </a: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ctr"/>
                      <a:endParaRPr lang="fr-FR" sz="1200" b="0" i="0" u="none" strike="noStrike" dirty="0">
                        <a:solidFill>
                          <a:srgbClr val="000000"/>
                        </a:solidFill>
                        <a:effectLst/>
                        <a:latin typeface="Segoe UI Semilight" panose="020B0402040204020203" pitchFamily="34" charset="0"/>
                      </a:endParaRP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12732628"/>
                  </a:ext>
                </a:extLst>
              </a:tr>
              <a:tr h="1021962">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dirty="0" err="1">
                          <a:solidFill>
                            <a:srgbClr val="0563C1"/>
                          </a:solidFill>
                          <a:effectLst/>
                          <a:latin typeface="Calibri" panose="020F0502020204030204" pitchFamily="34" charset="0"/>
                          <a:hlinkClick r:id="rId7"/>
                        </a:rPr>
                        <a:t>Pidila</a:t>
                      </a:r>
                      <a:endParaRPr lang="fr-FR" sz="1200" b="0" i="0" u="sng" strike="noStrike" dirty="0">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Très complet, intègre d'autres bonnes pratiques, nombreux filtres, 270 critères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Pas de filtre sur le niveau</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RGAA (92)</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Charte internet de l'État (76)</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Cerfa numérique (42)</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Bonnes pratiques Opquast (168)</a:t>
                      </a:r>
                      <a:br>
                        <a:rPr lang="fr-FR" sz="1200" b="0" i="0" u="none" strike="noStrike">
                          <a:solidFill>
                            <a:srgbClr val="000000"/>
                          </a:solidFill>
                          <a:effectLst/>
                          <a:latin typeface="Segoe UI Semilight" panose="020B0402040204020203" pitchFamily="34" charset="0"/>
                        </a:rPr>
                      </a:br>
                      <a:r>
                        <a:rPr lang="fr-FR" sz="1200" b="0" i="0" u="none" strike="noStrike">
                          <a:solidFill>
                            <a:srgbClr val="000000"/>
                          </a:solidFill>
                          <a:effectLst/>
                          <a:latin typeface="Segoe UI Semilight" panose="020B0402040204020203" pitchFamily="34" charset="0"/>
                        </a:rPr>
                        <a:t>Éco-conception (13)</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0065347"/>
                  </a:ext>
                </a:extLst>
              </a:tr>
              <a:tr h="1021962">
                <a:tc>
                  <a:txBody>
                    <a:bodyPr/>
                    <a:lstStyle/>
                    <a:p>
                      <a:pPr algn="l" fontAlgn="ctr"/>
                      <a:endParaRPr lang="fr-FR" sz="1200" b="0" i="0" u="none" strike="noStrike">
                        <a:solidFill>
                          <a:srgbClr val="000000"/>
                        </a:solidFill>
                        <a:effectLst/>
                        <a:latin typeface="Segoe UI Semilight" panose="020B0402040204020203" pitchFamily="34" charset="0"/>
                      </a:endParaRPr>
                    </a:p>
                  </a:txBody>
                  <a:tcPr marL="1195" marR="1195" marT="11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sng" strike="noStrike">
                          <a:solidFill>
                            <a:srgbClr val="0563C1"/>
                          </a:solidFill>
                          <a:effectLst/>
                          <a:latin typeface="Calibri" panose="020F0502020204030204" pitchFamily="34" charset="0"/>
                          <a:hlinkClick r:id="rId8"/>
                        </a:rPr>
                        <a:t>Opquast</a:t>
                      </a:r>
                      <a:endParaRPr lang="fr-FR" sz="1200" b="0" i="0" u="sng" strike="noStrike">
                        <a:solidFill>
                          <a:srgbClr val="0563C1"/>
                        </a:solidFill>
                        <a:effectLst/>
                        <a:latin typeface="Calibri" panose="020F0502020204030204" pitchFamily="34" charset="0"/>
                      </a:endParaRP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Intègre d'autres bonnes pratiques, orienté qualité du Web, délivre une certification, Licence libre Creative Commons BY-SA, 226 bonnes pratiques et 70 recommandations</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a:solidFill>
                            <a:srgbClr val="000000"/>
                          </a:solidFill>
                          <a:effectLst/>
                          <a:latin typeface="Segoe UI Semilight" panose="020B0402040204020203" pitchFamily="34" charset="0"/>
                        </a:rPr>
                        <a:t>"Seulement" 69 bonnes pratiques accessibilité, pas de filtre sur le niveau</a:t>
                      </a:r>
                    </a:p>
                  </a:txBody>
                  <a:tcPr marL="1195" marR="1195" marT="119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200" b="0" i="0" u="none" strike="noStrike" dirty="0">
                          <a:solidFill>
                            <a:srgbClr val="000000"/>
                          </a:solidFill>
                          <a:effectLst/>
                          <a:latin typeface="Segoe UI Semilight" panose="020B0402040204020203" pitchFamily="34" charset="0"/>
                        </a:rPr>
                        <a:t>Données personnels, écoconception, performance, sécurité, mobile, e-commerce, etc.</a:t>
                      </a:r>
                    </a:p>
                  </a:txBody>
                  <a:tcPr marL="1195" marR="1195" marT="11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641111"/>
                  </a:ext>
                </a:extLst>
              </a:tr>
            </a:tbl>
          </a:graphicData>
        </a:graphic>
      </p:graphicFrame>
      <p:sp>
        <p:nvSpPr>
          <p:cNvPr id="4" name="Espace réservé du numéro de diapositive 3">
            <a:extLst>
              <a:ext uri="{FF2B5EF4-FFF2-40B4-BE49-F238E27FC236}">
                <a16:creationId xmlns:a16="http://schemas.microsoft.com/office/drawing/2014/main" id="{D8502916-4397-49CD-95E5-11DB57AAE5F0}"/>
              </a:ext>
            </a:extLst>
          </p:cNvPr>
          <p:cNvSpPr>
            <a:spLocks noGrp="1"/>
          </p:cNvSpPr>
          <p:nvPr>
            <p:ph type="sldNum" sz="quarter" idx="12"/>
          </p:nvPr>
        </p:nvSpPr>
        <p:spPr/>
        <p:txBody>
          <a:bodyPr/>
          <a:lstStyle/>
          <a:p>
            <a:fld id="{E349EFCA-1D56-47B0-9E12-90EC9BA2FE55}" type="slidenum">
              <a:rPr lang="fr-FR" smtClean="0"/>
              <a:pPr/>
              <a:t>37</a:t>
            </a:fld>
            <a:endParaRPr lang="fr-FR" dirty="0"/>
          </a:p>
        </p:txBody>
      </p:sp>
      <p:sp>
        <p:nvSpPr>
          <p:cNvPr id="13" name="Rectangle 12">
            <a:hlinkClick r:id="rId9" action="ppaction://hlinksldjump"/>
            <a:extLst>
              <a:ext uri="{FF2B5EF4-FFF2-40B4-BE49-F238E27FC236}">
                <a16:creationId xmlns:a16="http://schemas.microsoft.com/office/drawing/2014/main" id="{CB06E024-43FC-4235-931B-35E11750C69F}"/>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4" name="Rectangle 13">
            <a:hlinkClick r:id="rId10" action="ppaction://hlinksldjump"/>
            <a:extLst>
              <a:ext uri="{FF2B5EF4-FFF2-40B4-BE49-F238E27FC236}">
                <a16:creationId xmlns:a16="http://schemas.microsoft.com/office/drawing/2014/main" id="{A13E3C5A-5C76-4133-96FA-E4344BED134E}"/>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5" name="Rectangle 14">
            <a:hlinkClick r:id="rId11" action="ppaction://hlinksldjump"/>
            <a:extLst>
              <a:ext uri="{FF2B5EF4-FFF2-40B4-BE49-F238E27FC236}">
                <a16:creationId xmlns:a16="http://schemas.microsoft.com/office/drawing/2014/main" id="{DE734BA4-292E-4FC9-8BF0-790F26CDB2E5}"/>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6" name="Rectangle 15">
            <a:hlinkClick r:id="rId12" action="ppaction://hlinksldjump"/>
            <a:extLst>
              <a:ext uri="{FF2B5EF4-FFF2-40B4-BE49-F238E27FC236}">
                <a16:creationId xmlns:a16="http://schemas.microsoft.com/office/drawing/2014/main" id="{C99F0EA2-83A0-4FB9-9EE2-E603207B9DE3}"/>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7" name="Rectangle 16">
            <a:hlinkClick r:id="rId13" action="ppaction://hlinksldjump"/>
            <a:extLst>
              <a:ext uri="{FF2B5EF4-FFF2-40B4-BE49-F238E27FC236}">
                <a16:creationId xmlns:a16="http://schemas.microsoft.com/office/drawing/2014/main" id="{BCDE447A-4249-4C5E-BFC8-1A8B8353342C}"/>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8" name="Rectangle 17">
            <a:hlinkClick r:id="rId14" action="ppaction://hlinksldjump"/>
            <a:extLst>
              <a:ext uri="{FF2B5EF4-FFF2-40B4-BE49-F238E27FC236}">
                <a16:creationId xmlns:a16="http://schemas.microsoft.com/office/drawing/2014/main" id="{B100FB36-C735-4B16-B739-A37FDF256A98}"/>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9" name="Rectangle 18">
            <a:hlinkClick r:id="rId15" action="ppaction://hlinksldjump"/>
            <a:extLst>
              <a:ext uri="{FF2B5EF4-FFF2-40B4-BE49-F238E27FC236}">
                <a16:creationId xmlns:a16="http://schemas.microsoft.com/office/drawing/2014/main" id="{CA74DB4B-CE5B-4995-AA03-5C9E935DBFA0}"/>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6" action="ppaction://hlinksldjump"/>
            <a:extLst>
              <a:ext uri="{FF2B5EF4-FFF2-40B4-BE49-F238E27FC236}">
                <a16:creationId xmlns:a16="http://schemas.microsoft.com/office/drawing/2014/main" id="{016F3C35-1858-4456-9DC7-24CDE57B2F8E}"/>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7" action="ppaction://hlinksldjump"/>
            <a:extLst>
              <a:ext uri="{FF2B5EF4-FFF2-40B4-BE49-F238E27FC236}">
                <a16:creationId xmlns:a16="http://schemas.microsoft.com/office/drawing/2014/main" id="{3B1C3EB8-F7C5-402E-9C20-962745634BD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8" action="ppaction://hlinksldjump"/>
            <a:extLst>
              <a:ext uri="{FF2B5EF4-FFF2-40B4-BE49-F238E27FC236}">
                <a16:creationId xmlns:a16="http://schemas.microsoft.com/office/drawing/2014/main" id="{AB21717B-9F11-49E6-92A7-7736AACF34DD}"/>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253882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2DD58-D409-491A-AAA4-0204A49AEF09}"/>
              </a:ext>
            </a:extLst>
          </p:cNvPr>
          <p:cNvSpPr>
            <a:spLocks noGrp="1"/>
          </p:cNvSpPr>
          <p:nvPr>
            <p:ph type="title"/>
          </p:nvPr>
        </p:nvSpPr>
        <p:spPr/>
        <p:txBody>
          <a:bodyPr/>
          <a:lstStyle/>
          <a:p>
            <a:r>
              <a:rPr lang="fr-FR" dirty="0"/>
              <a:t>Outillage de test</a:t>
            </a:r>
          </a:p>
        </p:txBody>
      </p:sp>
      <p:graphicFrame>
        <p:nvGraphicFramePr>
          <p:cNvPr id="4" name="Tableau 3">
            <a:extLst>
              <a:ext uri="{FF2B5EF4-FFF2-40B4-BE49-F238E27FC236}">
                <a16:creationId xmlns:a16="http://schemas.microsoft.com/office/drawing/2014/main" id="{23BBF707-DC72-4F0C-A9DC-25B6B6C8EB97}"/>
              </a:ext>
            </a:extLst>
          </p:cNvPr>
          <p:cNvGraphicFramePr>
            <a:graphicFrameLocks noGrp="1"/>
          </p:cNvGraphicFramePr>
          <p:nvPr>
            <p:extLst>
              <p:ext uri="{D42A27DB-BD31-4B8C-83A1-F6EECF244321}">
                <p14:modId xmlns:p14="http://schemas.microsoft.com/office/powerpoint/2010/main" val="1593128617"/>
              </p:ext>
            </p:extLst>
          </p:nvPr>
        </p:nvGraphicFramePr>
        <p:xfrm>
          <a:off x="1973259" y="703581"/>
          <a:ext cx="9791111" cy="6021795"/>
        </p:xfrm>
        <a:graphic>
          <a:graphicData uri="http://schemas.openxmlformats.org/drawingml/2006/table">
            <a:tbl>
              <a:tblPr firstRow="1"/>
              <a:tblGrid>
                <a:gridCol w="825126">
                  <a:extLst>
                    <a:ext uri="{9D8B030D-6E8A-4147-A177-3AD203B41FA5}">
                      <a16:colId xmlns:a16="http://schemas.microsoft.com/office/drawing/2014/main" val="667600032"/>
                    </a:ext>
                  </a:extLst>
                </a:gridCol>
                <a:gridCol w="2691178">
                  <a:extLst>
                    <a:ext uri="{9D8B030D-6E8A-4147-A177-3AD203B41FA5}">
                      <a16:colId xmlns:a16="http://schemas.microsoft.com/office/drawing/2014/main" val="2629956616"/>
                    </a:ext>
                  </a:extLst>
                </a:gridCol>
                <a:gridCol w="1079010">
                  <a:extLst>
                    <a:ext uri="{9D8B030D-6E8A-4147-A177-3AD203B41FA5}">
                      <a16:colId xmlns:a16="http://schemas.microsoft.com/office/drawing/2014/main" val="1077932920"/>
                    </a:ext>
                  </a:extLst>
                </a:gridCol>
                <a:gridCol w="5195797">
                  <a:extLst>
                    <a:ext uri="{9D8B030D-6E8A-4147-A177-3AD203B41FA5}">
                      <a16:colId xmlns:a16="http://schemas.microsoft.com/office/drawing/2014/main" val="1815829298"/>
                    </a:ext>
                  </a:extLst>
                </a:gridCol>
              </a:tblGrid>
              <a:tr h="226731">
                <a:tc>
                  <a:txBody>
                    <a:bodyPr/>
                    <a:lstStyle/>
                    <a:p>
                      <a:pPr algn="ctr" fontAlgn="b"/>
                      <a:r>
                        <a:rPr lang="fr-FR" sz="1050" b="1" i="0" u="none" strike="noStrike" dirty="0">
                          <a:solidFill>
                            <a:srgbClr val="FFFFFF"/>
                          </a:solidFill>
                          <a:effectLst/>
                          <a:latin typeface="Segoe UI Semilight" panose="020B0402040204020203" pitchFamily="34" charset="0"/>
                        </a:rPr>
                        <a:t>Catégorie</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fr-FR" sz="1050" b="1" i="0" u="none" strike="noStrike" dirty="0">
                          <a:solidFill>
                            <a:srgbClr val="FFFFFF"/>
                          </a:solidFill>
                          <a:effectLst/>
                          <a:latin typeface="Segoe UI Semilight" panose="020B0402040204020203" pitchFamily="34" charset="0"/>
                        </a:rPr>
                        <a:t>Outil</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fr-FR" sz="1050" b="1" i="0" u="none" strike="noStrike" dirty="0">
                          <a:solidFill>
                            <a:srgbClr val="FFFFFF"/>
                          </a:solidFill>
                          <a:effectLst/>
                          <a:latin typeface="Segoe UI Semilight" panose="020B0402040204020203" pitchFamily="34" charset="0"/>
                        </a:rPr>
                        <a:t>Navigateur</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fr-FR" sz="1050" b="1" i="0" u="none" strike="noStrike" dirty="0">
                          <a:solidFill>
                            <a:srgbClr val="FFFFFF"/>
                          </a:solidFill>
                          <a:effectLst/>
                          <a:latin typeface="Segoe UI Semilight" panose="020B0402040204020203" pitchFamily="34" charset="0"/>
                        </a:rPr>
                        <a:t>type de test</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27043358"/>
                  </a:ext>
                </a:extLst>
              </a:tr>
              <a:tr h="41981">
                <a:tc gridSpan="2">
                  <a:txBody>
                    <a:bodyPr/>
                    <a:lstStyle/>
                    <a:p>
                      <a:pPr algn="l" fontAlgn="b"/>
                      <a:r>
                        <a:rPr lang="fr-FR" sz="1050" b="0" i="0" u="none" strike="noStrike" dirty="0" err="1">
                          <a:solidFill>
                            <a:srgbClr val="000000"/>
                          </a:solidFill>
                          <a:effectLst/>
                          <a:latin typeface="Segoe UI Semilight" panose="020B0402040204020203" pitchFamily="34" charset="0"/>
                        </a:rPr>
                        <a:t>Toolbar</a:t>
                      </a:r>
                      <a:r>
                        <a:rPr lang="fr-FR" sz="1050" b="0" i="0" u="none" strike="noStrike" dirty="0">
                          <a:solidFill>
                            <a:srgbClr val="000000"/>
                          </a:solidFill>
                          <a:effectLst/>
                          <a:latin typeface="Segoe UI Semilight" panose="020B0402040204020203" pitchFamily="34" charset="0"/>
                        </a:rPr>
                        <a:t>, Extension Navigateur</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9219755"/>
                  </a:ext>
                </a:extLst>
              </a:tr>
              <a:tr h="68124">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a:solidFill>
                            <a:srgbClr val="0563C1"/>
                          </a:solidFill>
                          <a:effectLst/>
                          <a:latin typeface="Calibri" panose="020F0502020204030204" pitchFamily="34" charset="0"/>
                          <a:hlinkClick r:id="rId2"/>
                        </a:rPr>
                        <a:t>Web </a:t>
                      </a:r>
                      <a:r>
                        <a:rPr lang="fr-FR" sz="1050" b="0" i="0" u="sng" strike="noStrike" dirty="0" err="1">
                          <a:solidFill>
                            <a:srgbClr val="0563C1"/>
                          </a:solidFill>
                          <a:effectLst/>
                          <a:latin typeface="Calibri" panose="020F0502020204030204" pitchFamily="34" charset="0"/>
                          <a:hlinkClick r:id="rId2"/>
                        </a:rPr>
                        <a:t>developer</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Firefox, Chrome, IE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Segoe UI Semilight" panose="020B0402040204020203" pitchFamily="34" charset="0"/>
                        </a:rPr>
                        <a:t>Dev, 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5390023"/>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a:solidFill>
                            <a:srgbClr val="0563C1"/>
                          </a:solidFill>
                          <a:effectLst/>
                          <a:latin typeface="Calibri" panose="020F0502020204030204" pitchFamily="34" charset="0"/>
                          <a:hlinkClick r:id="rId3"/>
                        </a:rPr>
                        <a:t>WCAG </a:t>
                      </a:r>
                      <a:r>
                        <a:rPr lang="fr-FR" sz="1050" b="0" i="0" u="sng" strike="noStrike" dirty="0" err="1">
                          <a:solidFill>
                            <a:srgbClr val="0563C1"/>
                          </a:solidFill>
                          <a:effectLst/>
                          <a:latin typeface="Calibri" panose="020F0502020204030204" pitchFamily="34" charset="0"/>
                          <a:hlinkClick r:id="rId3"/>
                        </a:rPr>
                        <a:t>contrast</a:t>
                      </a:r>
                      <a:r>
                        <a:rPr lang="fr-FR" sz="1050" b="0" i="0" u="sng" strike="noStrike" dirty="0">
                          <a:solidFill>
                            <a:srgbClr val="0563C1"/>
                          </a:solidFill>
                          <a:effectLst/>
                          <a:latin typeface="Calibri" panose="020F0502020204030204" pitchFamily="34" charset="0"/>
                          <a:hlinkClick r:id="rId3"/>
                        </a:rPr>
                        <a:t> checker</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Firefox</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contrôle automatique du contrast des couleurs</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16362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4"/>
                        </a:rPr>
                        <a:t>HeadingsMap</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Firefox, 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Plan et arborescence sur document</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843167"/>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5"/>
                        </a:rPr>
                        <a:t>WAVE evaluation tool</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Segoe UI Semilight" panose="020B0402040204020203" pitchFamily="34" charset="0"/>
                        </a:rPr>
                        <a:t>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104068"/>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6"/>
                        </a:rPr>
                        <a:t>Google Lighthouse</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 intégré avec Chrome DevTools</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9639113"/>
                  </a:ext>
                </a:extLst>
              </a:tr>
              <a:tr h="41981">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7"/>
                        </a:rPr>
                        <a:t>Tenon HTML Accessibility Checker</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IE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541279"/>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8"/>
                        </a:rPr>
                        <a:t>Axe</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 Section 508</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5813807"/>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9"/>
                        </a:rPr>
                        <a:t>ACCESS Assistant Community</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Firefox, 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Dev, 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845288"/>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0"/>
                        </a:rPr>
                        <a:t>Continuum Explorer Community</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Chrome</a:t>
                      </a: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Dev, 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7248933"/>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Extension Visual Studio</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53477094"/>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a:solidFill>
                            <a:srgbClr val="0563C1"/>
                          </a:solidFill>
                          <a:effectLst/>
                          <a:latin typeface="Calibri" panose="020F0502020204030204" pitchFamily="34" charset="0"/>
                          <a:hlinkClick r:id="rId11"/>
                        </a:rPr>
                        <a:t>Tenon HTML </a:t>
                      </a:r>
                      <a:r>
                        <a:rPr lang="fr-FR" sz="1050" b="0" i="0" u="sng" strike="noStrike" dirty="0" err="1">
                          <a:solidFill>
                            <a:srgbClr val="0563C1"/>
                          </a:solidFill>
                          <a:effectLst/>
                          <a:latin typeface="Calibri" panose="020F0502020204030204" pitchFamily="34" charset="0"/>
                          <a:hlinkClick r:id="rId11"/>
                        </a:rPr>
                        <a:t>Accessibility</a:t>
                      </a:r>
                      <a:r>
                        <a:rPr lang="fr-FR" sz="1050" b="0" i="0" u="sng" strike="noStrike" dirty="0">
                          <a:solidFill>
                            <a:srgbClr val="0563C1"/>
                          </a:solidFill>
                          <a:effectLst/>
                          <a:latin typeface="Calibri" panose="020F0502020204030204" pitchFamily="34" charset="0"/>
                          <a:hlinkClick r:id="rId11"/>
                        </a:rPr>
                        <a:t> Checker</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Dev, 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869544"/>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Outil en ligne</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38839993"/>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a:solidFill>
                            <a:srgbClr val="0563C1"/>
                          </a:solidFill>
                          <a:effectLst/>
                          <a:latin typeface="Calibri" panose="020F0502020204030204" pitchFamily="34" charset="0"/>
                          <a:hlinkClick r:id="rId12"/>
                        </a:rPr>
                        <a:t>Markup Validation Service</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Segoe UI Semilight" panose="020B0402040204020203" pitchFamily="34" charset="0"/>
                        </a:rPr>
                        <a:t>Validation HTML W3C</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2411953"/>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3"/>
                        </a:rPr>
                        <a:t>CSS Validation Service</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Validation CSS W3C</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00219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4"/>
                        </a:rPr>
                        <a:t>Tanaguru contrast finder</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Contrast des couleurs</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21612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err="1">
                          <a:solidFill>
                            <a:srgbClr val="0563C1"/>
                          </a:solidFill>
                          <a:effectLst/>
                          <a:latin typeface="Calibri" panose="020F0502020204030204" pitchFamily="34" charset="0"/>
                          <a:hlinkClick r:id="rId15"/>
                        </a:rPr>
                        <a:t>Achecker</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 d'une page Web</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605630"/>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6"/>
                        </a:rPr>
                        <a:t>Juicystudio</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Plusieurs outils en ligne et extension Firefox</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0706860"/>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7"/>
                        </a:rPr>
                        <a:t>Bureau of Internet accessibility</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Rapport en ligne WCAG 2.1 A+AA Section 508</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607794"/>
                  </a:ext>
                </a:extLst>
              </a:tr>
              <a:tr h="75439">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sng" strike="noStrike">
                          <a:solidFill>
                            <a:srgbClr val="0563C1"/>
                          </a:solidFill>
                          <a:effectLst/>
                          <a:latin typeface="Calibri" panose="020F0502020204030204" pitchFamily="34" charset="0"/>
                          <a:hlinkClick r:id="rId18"/>
                        </a:rPr>
                        <a:t>JavaScript Bookmarklets for Accessibility Testing</a:t>
                      </a:r>
                      <a:endParaRPr lang="en-US"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Suite de tests d'accessibilité en Javascript</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007704"/>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19"/>
                        </a:rPr>
                        <a:t>Continuous Accessibility Testing</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Accessibilité d'une page Web</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8034740"/>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Outils automatisables</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37971514"/>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err="1">
                          <a:solidFill>
                            <a:srgbClr val="0563C1"/>
                          </a:solidFill>
                          <a:effectLst/>
                          <a:latin typeface="Calibri" panose="020F0502020204030204" pitchFamily="34" charset="0"/>
                          <a:hlinkClick r:id="rId20"/>
                        </a:rPr>
                        <a:t>Automated</a:t>
                      </a:r>
                      <a:r>
                        <a:rPr lang="fr-FR" sz="1050" b="0" i="0" u="sng" strike="noStrike" dirty="0">
                          <a:solidFill>
                            <a:srgbClr val="0563C1"/>
                          </a:solidFill>
                          <a:effectLst/>
                          <a:latin typeface="Calibri" panose="020F0502020204030204" pitchFamily="34" charset="0"/>
                          <a:hlinkClick r:id="rId20"/>
                        </a:rPr>
                        <a:t> </a:t>
                      </a:r>
                      <a:r>
                        <a:rPr lang="fr-FR" sz="1050" b="0" i="0" u="sng" strike="noStrike" dirty="0" err="1">
                          <a:solidFill>
                            <a:srgbClr val="0563C1"/>
                          </a:solidFill>
                          <a:effectLst/>
                          <a:latin typeface="Calibri" panose="020F0502020204030204" pitchFamily="34" charset="0"/>
                          <a:hlinkClick r:id="rId20"/>
                        </a:rPr>
                        <a:t>Accessibility</a:t>
                      </a:r>
                      <a:r>
                        <a:rPr lang="fr-FR" sz="1050" b="0" i="0" u="sng" strike="noStrike" dirty="0">
                          <a:solidFill>
                            <a:srgbClr val="0563C1"/>
                          </a:solidFill>
                          <a:effectLst/>
                          <a:latin typeface="Calibri" panose="020F0502020204030204" pitchFamily="34" charset="0"/>
                          <a:hlinkClick r:id="rId20"/>
                        </a:rPr>
                        <a:t> </a:t>
                      </a:r>
                      <a:r>
                        <a:rPr lang="fr-FR" sz="1050" b="0" i="0" u="sng" strike="noStrike" dirty="0" err="1">
                          <a:solidFill>
                            <a:srgbClr val="0563C1"/>
                          </a:solidFill>
                          <a:effectLst/>
                          <a:latin typeface="Calibri" panose="020F0502020204030204" pitchFamily="34" charset="0"/>
                          <a:hlinkClick r:id="rId20"/>
                        </a:rPr>
                        <a:t>Testing</a:t>
                      </a:r>
                      <a:r>
                        <a:rPr lang="fr-FR" sz="1050" b="0" i="0" u="sng" strike="noStrike" dirty="0">
                          <a:solidFill>
                            <a:srgbClr val="0563C1"/>
                          </a:solidFill>
                          <a:effectLst/>
                          <a:latin typeface="Calibri" panose="020F0502020204030204" pitchFamily="34" charset="0"/>
                          <a:hlinkClick r:id="rId20"/>
                        </a:rPr>
                        <a:t> Tool</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Segoe UI Semilight" panose="020B0402040204020203" pitchFamily="34" charset="0"/>
                        </a:rPr>
                        <a:t>Scan automatique d'applications Web, PayPal, utilise Axe</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006200"/>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1"/>
                        </a:rPr>
                        <a:t>Pa11y</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Suite d'outils dont une commande en ligne</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772654"/>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2"/>
                        </a:rPr>
                        <a:t>a11y-ci</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dirty="0">
                          <a:solidFill>
                            <a:srgbClr val="000000"/>
                          </a:solidFill>
                          <a:effectLst/>
                          <a:latin typeface="Segoe UI Semilight" panose="020B0402040204020203" pitchFamily="34" charset="0"/>
                        </a:rPr>
                        <a:t>Continuous accessibility testing, with HTML and JUnit reports, Radio France</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756209"/>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Application Windows</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50580968"/>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3"/>
                        </a:rPr>
                        <a:t>Color Contrast Analyser</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Contrast des couleurs</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7070186"/>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4"/>
                        </a:rPr>
                        <a:t>Accessibility Viewer</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accessibility API information (MSAA, IAccessible2, UI Automation, ARIA, HTML DOM)</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559610"/>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5"/>
                        </a:rPr>
                        <a:t>Lynx</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Navigateur texte, utile pour vérifier le rendu et l'ordre de lecture d'une page Web</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045666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6"/>
                        </a:rPr>
                        <a:t>Tanaguru</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167 tests d'accessibilité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5433880"/>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7"/>
                        </a:rPr>
                        <a:t>HTML_CodeSniffer</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a:solidFill>
                            <a:srgbClr val="000000"/>
                          </a:solidFill>
                          <a:effectLst/>
                          <a:latin typeface="Segoe UI Semilight" panose="020B0402040204020203" pitchFamily="34" charset="0"/>
                        </a:rPr>
                        <a:t>Script client de contrôle HTML</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40590"/>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Lecteur d'écran</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28533153"/>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8"/>
                        </a:rPr>
                        <a:t>NVDA</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47303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a:solidFill>
                            <a:srgbClr val="0563C1"/>
                          </a:solidFill>
                          <a:effectLst/>
                          <a:latin typeface="Calibri" panose="020F0502020204030204" pitchFamily="34" charset="0"/>
                          <a:hlinkClick r:id="rId29"/>
                        </a:rPr>
                        <a:t>Jaws</a:t>
                      </a:r>
                      <a:endParaRPr lang="fr-FR" sz="1050" b="0" i="0" u="sng" strike="noStrike">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6958711"/>
                  </a:ext>
                </a:extLst>
              </a:tr>
              <a:tr h="41981">
                <a:tc gridSpan="2">
                  <a:txBody>
                    <a:bodyPr/>
                    <a:lstStyle/>
                    <a:p>
                      <a:pPr algn="l" fontAlgn="b"/>
                      <a:r>
                        <a:rPr lang="fr-FR" sz="1050" b="0" i="0" u="none" strike="noStrike" dirty="0">
                          <a:solidFill>
                            <a:srgbClr val="000000"/>
                          </a:solidFill>
                          <a:effectLst/>
                          <a:latin typeface="Segoe UI Semilight" panose="020B0402040204020203" pitchFamily="34" charset="0"/>
                        </a:rPr>
                        <a:t>Logiciels payants et services d'audit</a:t>
                      </a: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fr-FR"/>
                    </a:p>
                  </a:txBody>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endParaRPr lang="fr-FR" sz="1050" b="0" i="0" u="none" strike="noStrike" dirty="0">
                        <a:solidFill>
                          <a:srgbClr val="000000"/>
                        </a:solidFill>
                        <a:effectLst/>
                        <a:latin typeface="Segoe UI Semilight" panose="020B0402040204020203" pitchFamily="34" charset="0"/>
                      </a:endParaRP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17608205"/>
                  </a:ext>
                </a:extLst>
              </a:tr>
              <a:tr h="41981">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sng" strike="noStrike" dirty="0" err="1">
                          <a:solidFill>
                            <a:srgbClr val="0563C1"/>
                          </a:solidFill>
                          <a:effectLst/>
                          <a:latin typeface="Calibri" panose="020F0502020204030204" pitchFamily="34" charset="0"/>
                          <a:hlinkClick r:id="rId30"/>
                        </a:rPr>
                        <a:t>Siteimprove</a:t>
                      </a:r>
                      <a:endParaRPr lang="fr-FR" sz="1050" b="0" i="0" u="sng" strike="noStrike" dirty="0">
                        <a:solidFill>
                          <a:srgbClr val="0563C1"/>
                        </a:solidFill>
                        <a:effectLst/>
                        <a:latin typeface="Calibri" panose="020F0502020204030204"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1050" b="0" i="0" u="none" strike="noStrike">
                        <a:solidFill>
                          <a:srgbClr val="000000"/>
                        </a:solidFill>
                        <a:effectLst/>
                        <a:latin typeface="Segoe UI Semilight" panose="020B0402040204020203" pitchFamily="34" charset="0"/>
                      </a:endParaRPr>
                    </a:p>
                  </a:txBody>
                  <a:tcPr marL="954" marR="954" marT="95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Segoe UI Semilight" panose="020B0402040204020203" pitchFamily="34" charset="0"/>
                        </a:rPr>
                        <a:t>Mesure qualité et accessibilité</a:t>
                      </a:r>
                    </a:p>
                  </a:txBody>
                  <a:tcPr marL="954" marR="954" marT="95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178076"/>
                  </a:ext>
                </a:extLst>
              </a:tr>
            </a:tbl>
          </a:graphicData>
        </a:graphic>
      </p:graphicFrame>
      <p:sp>
        <p:nvSpPr>
          <p:cNvPr id="3" name="Espace réservé du numéro de diapositive 2">
            <a:extLst>
              <a:ext uri="{FF2B5EF4-FFF2-40B4-BE49-F238E27FC236}">
                <a16:creationId xmlns:a16="http://schemas.microsoft.com/office/drawing/2014/main" id="{D5793B07-4B77-4B4E-BB7E-45833C0886ED}"/>
              </a:ext>
            </a:extLst>
          </p:cNvPr>
          <p:cNvSpPr>
            <a:spLocks noGrp="1"/>
          </p:cNvSpPr>
          <p:nvPr>
            <p:ph type="sldNum" sz="quarter" idx="12"/>
          </p:nvPr>
        </p:nvSpPr>
        <p:spPr/>
        <p:txBody>
          <a:bodyPr/>
          <a:lstStyle/>
          <a:p>
            <a:fld id="{E349EFCA-1D56-47B0-9E12-90EC9BA2FE55}" type="slidenum">
              <a:rPr lang="fr-FR" smtClean="0"/>
              <a:pPr/>
              <a:t>38</a:t>
            </a:fld>
            <a:endParaRPr lang="fr-FR" dirty="0"/>
          </a:p>
        </p:txBody>
      </p:sp>
      <p:sp>
        <p:nvSpPr>
          <p:cNvPr id="11" name="Rectangle 10">
            <a:hlinkClick r:id="rId31" action="ppaction://hlinksldjump"/>
            <a:extLst>
              <a:ext uri="{FF2B5EF4-FFF2-40B4-BE49-F238E27FC236}">
                <a16:creationId xmlns:a16="http://schemas.microsoft.com/office/drawing/2014/main" id="{BE85E859-AF69-481D-8501-DB867D7936A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2" name="Rectangle 11">
            <a:hlinkClick r:id="rId32" action="ppaction://hlinksldjump"/>
            <a:extLst>
              <a:ext uri="{FF2B5EF4-FFF2-40B4-BE49-F238E27FC236}">
                <a16:creationId xmlns:a16="http://schemas.microsoft.com/office/drawing/2014/main" id="{0F59346B-B113-47E7-B8C9-E0C4F7BDB76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3" name="Rectangle 12">
            <a:hlinkClick r:id="rId33" action="ppaction://hlinksldjump"/>
            <a:extLst>
              <a:ext uri="{FF2B5EF4-FFF2-40B4-BE49-F238E27FC236}">
                <a16:creationId xmlns:a16="http://schemas.microsoft.com/office/drawing/2014/main" id="{7FB7DBA8-7F12-4DB5-8E5D-7FEDBD4FEC0E}"/>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4" name="Rectangle 13">
            <a:hlinkClick r:id="rId34" action="ppaction://hlinksldjump"/>
            <a:extLst>
              <a:ext uri="{FF2B5EF4-FFF2-40B4-BE49-F238E27FC236}">
                <a16:creationId xmlns:a16="http://schemas.microsoft.com/office/drawing/2014/main" id="{D7D03E33-046F-4927-97EB-8D045E7E3923}"/>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5" name="Rectangle 14">
            <a:hlinkClick r:id="rId35" action="ppaction://hlinksldjump"/>
            <a:extLst>
              <a:ext uri="{FF2B5EF4-FFF2-40B4-BE49-F238E27FC236}">
                <a16:creationId xmlns:a16="http://schemas.microsoft.com/office/drawing/2014/main" id="{9424FE6B-CCA3-4BC3-9C4A-1AD5E693A6FE}"/>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6" name="Rectangle 15">
            <a:hlinkClick r:id="rId36" action="ppaction://hlinksldjump"/>
            <a:extLst>
              <a:ext uri="{FF2B5EF4-FFF2-40B4-BE49-F238E27FC236}">
                <a16:creationId xmlns:a16="http://schemas.microsoft.com/office/drawing/2014/main" id="{7FB3A5CB-DCA1-42C5-8BFB-A257FA482F45}"/>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7" name="Rectangle 16">
            <a:hlinkClick r:id="rId37" action="ppaction://hlinksldjump"/>
            <a:extLst>
              <a:ext uri="{FF2B5EF4-FFF2-40B4-BE49-F238E27FC236}">
                <a16:creationId xmlns:a16="http://schemas.microsoft.com/office/drawing/2014/main" id="{610B1E39-A2CF-4A8A-AB21-4B8AD30B7B90}"/>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8" name="Rectangle 17">
            <a:hlinkClick r:id="rId38" action="ppaction://hlinksldjump"/>
            <a:extLst>
              <a:ext uri="{FF2B5EF4-FFF2-40B4-BE49-F238E27FC236}">
                <a16:creationId xmlns:a16="http://schemas.microsoft.com/office/drawing/2014/main" id="{092DF72C-4D24-4D0A-B63A-D4F0D23838DD}"/>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39" action="ppaction://hlinksldjump"/>
            <a:extLst>
              <a:ext uri="{FF2B5EF4-FFF2-40B4-BE49-F238E27FC236}">
                <a16:creationId xmlns:a16="http://schemas.microsoft.com/office/drawing/2014/main" id="{75E97BA0-0581-468D-9EB0-3C2B994C5CDD}"/>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40" action="ppaction://hlinksldjump"/>
            <a:extLst>
              <a:ext uri="{FF2B5EF4-FFF2-40B4-BE49-F238E27FC236}">
                <a16:creationId xmlns:a16="http://schemas.microsoft.com/office/drawing/2014/main" id="{CE66EC54-A085-41B4-93EE-4DC47C73C0BC}"/>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1925289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Tests </a:t>
            </a:r>
            <a:r>
              <a:rPr lang="en-US" dirty="0" err="1"/>
              <a:t>d’accessibilité</a:t>
            </a:r>
            <a:endParaRPr lang="en-US" dirty="0"/>
          </a:p>
        </p:txBody>
      </p:sp>
      <p:sp>
        <p:nvSpPr>
          <p:cNvPr id="4" name="Text Placeholder 3"/>
          <p:cNvSpPr>
            <a:spLocks noGrp="1"/>
          </p:cNvSpPr>
          <p:nvPr>
            <p:ph type="body" sz="quarter" idx="12"/>
          </p:nvPr>
        </p:nvSpPr>
        <p:spPr>
          <a:xfrm>
            <a:off x="585216" y="3977319"/>
            <a:ext cx="9144000" cy="615553"/>
          </a:xfrm>
        </p:spPr>
        <p:txBody>
          <a:bodyPr/>
          <a:lstStyle/>
          <a:p>
            <a:r>
              <a:rPr lang="en-US" dirty="0">
                <a:hlinkClick r:id="rId3"/>
              </a:rPr>
              <a:t>https://achecker.ca/checker/index.php</a:t>
            </a:r>
            <a:endParaRPr lang="en-US" dirty="0"/>
          </a:p>
          <a:p>
            <a:r>
              <a:rPr lang="en-US" dirty="0"/>
              <a:t>Color Contrast </a:t>
            </a:r>
            <a:r>
              <a:rPr lang="en-US" dirty="0" err="1"/>
              <a:t>Analyser</a:t>
            </a:r>
            <a:endParaRPr lang="en-US" dirty="0"/>
          </a:p>
        </p:txBody>
      </p:sp>
      <p:sp>
        <p:nvSpPr>
          <p:cNvPr id="2" name="Espace réservé du numéro de diapositive 1">
            <a:extLst>
              <a:ext uri="{FF2B5EF4-FFF2-40B4-BE49-F238E27FC236}">
                <a16:creationId xmlns:a16="http://schemas.microsoft.com/office/drawing/2014/main" id="{25EEFCDF-856C-487C-B604-E222357664A2}"/>
              </a:ext>
            </a:extLst>
          </p:cNvPr>
          <p:cNvSpPr>
            <a:spLocks noGrp="1"/>
          </p:cNvSpPr>
          <p:nvPr>
            <p:ph type="sldNum" sz="quarter" idx="13"/>
          </p:nvPr>
        </p:nvSpPr>
        <p:spPr/>
        <p:txBody>
          <a:bodyPr/>
          <a:lstStyle/>
          <a:p>
            <a:fld id="{E349EFCA-1D56-47B0-9E12-90EC9BA2FE55}" type="slidenum">
              <a:rPr lang="fr-FR" smtClean="0"/>
              <a:pPr/>
              <a:t>39</a:t>
            </a:fld>
            <a:endParaRPr lang="fr-FR" dirty="0"/>
          </a:p>
        </p:txBody>
      </p:sp>
    </p:spTree>
    <p:extLst>
      <p:ext uri="{BB962C8B-B14F-4D97-AF65-F5344CB8AC3E}">
        <p14:creationId xmlns:p14="http://schemas.microsoft.com/office/powerpoint/2010/main" val="184906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Méthodologie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Décembre 2018 : cadrage du sujet, découverte des principes d’accessibilité -&gt; Est-ce appliqué et comment ?</a:t>
            </a:r>
          </a:p>
        </p:txBody>
      </p:sp>
      <p:sp>
        <p:nvSpPr>
          <p:cNvPr id="13" name="Espace réservé du numéro de diapositive 12">
            <a:extLst>
              <a:ext uri="{FF2B5EF4-FFF2-40B4-BE49-F238E27FC236}">
                <a16:creationId xmlns:a16="http://schemas.microsoft.com/office/drawing/2014/main" id="{B74904BC-E317-4962-B843-7C892DDF4F33}"/>
              </a:ext>
            </a:extLst>
          </p:cNvPr>
          <p:cNvSpPr>
            <a:spLocks noGrp="1"/>
          </p:cNvSpPr>
          <p:nvPr>
            <p:ph type="sldNum" sz="quarter" idx="12"/>
          </p:nvPr>
        </p:nvSpPr>
        <p:spPr/>
        <p:txBody>
          <a:bodyPr/>
          <a:lstStyle/>
          <a:p>
            <a:fld id="{E349EFCA-1D56-47B0-9E12-90EC9BA2FE55}" type="slidenum">
              <a:rPr lang="fr-FR" smtClean="0"/>
              <a:pPr/>
              <a:t>4</a:t>
            </a:fld>
            <a:endParaRPr lang="fr-FR" dirty="0"/>
          </a:p>
        </p:txBody>
      </p:sp>
      <p:sp>
        <p:nvSpPr>
          <p:cNvPr id="4" name="Flèche : pentagone 3">
            <a:extLst>
              <a:ext uri="{FF2B5EF4-FFF2-40B4-BE49-F238E27FC236}">
                <a16:creationId xmlns:a16="http://schemas.microsoft.com/office/drawing/2014/main" id="{CCBE41D7-DF86-46B2-9C58-54B2E130F830}"/>
              </a:ext>
            </a:extLst>
          </p:cNvPr>
          <p:cNvSpPr/>
          <p:nvPr/>
        </p:nvSpPr>
        <p:spPr bwMode="auto">
          <a:xfrm>
            <a:off x="2238233" y="1881917"/>
            <a:ext cx="2010770" cy="702059"/>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Comprendre l’Accessibilité</a:t>
            </a:r>
          </a:p>
        </p:txBody>
      </p:sp>
      <p:sp>
        <p:nvSpPr>
          <p:cNvPr id="5" name="Flèche : chevron 4">
            <a:extLst>
              <a:ext uri="{FF2B5EF4-FFF2-40B4-BE49-F238E27FC236}">
                <a16:creationId xmlns:a16="http://schemas.microsoft.com/office/drawing/2014/main" id="{EA898BB7-9BF1-416A-88D1-B1CB71BFBE79}"/>
              </a:ext>
            </a:extLst>
          </p:cNvPr>
          <p:cNvSpPr/>
          <p:nvPr/>
        </p:nvSpPr>
        <p:spPr bwMode="auto">
          <a:xfrm>
            <a:off x="4121624" y="1881918"/>
            <a:ext cx="2010770" cy="702058"/>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Evaluer la Maturité</a:t>
            </a:r>
          </a:p>
        </p:txBody>
      </p:sp>
      <p:sp>
        <p:nvSpPr>
          <p:cNvPr id="8" name="Flèche : chevron 7">
            <a:extLst>
              <a:ext uri="{FF2B5EF4-FFF2-40B4-BE49-F238E27FC236}">
                <a16:creationId xmlns:a16="http://schemas.microsoft.com/office/drawing/2014/main" id="{89F5BC18-DE04-4F0F-8DB7-CC6132671AE9}"/>
              </a:ext>
            </a:extLst>
          </p:cNvPr>
          <p:cNvSpPr/>
          <p:nvPr/>
        </p:nvSpPr>
        <p:spPr bwMode="auto">
          <a:xfrm>
            <a:off x="6005015" y="1881918"/>
            <a:ext cx="2010770" cy="702058"/>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Etudier les outils</a:t>
            </a:r>
          </a:p>
        </p:txBody>
      </p:sp>
      <p:sp>
        <p:nvSpPr>
          <p:cNvPr id="9" name="Flèche : chevron 8">
            <a:extLst>
              <a:ext uri="{FF2B5EF4-FFF2-40B4-BE49-F238E27FC236}">
                <a16:creationId xmlns:a16="http://schemas.microsoft.com/office/drawing/2014/main" id="{A151FF4F-0DCF-49B2-98DC-3AD8A78DCC09}"/>
              </a:ext>
            </a:extLst>
          </p:cNvPr>
          <p:cNvSpPr/>
          <p:nvPr/>
        </p:nvSpPr>
        <p:spPr bwMode="auto">
          <a:xfrm>
            <a:off x="7888406" y="1881918"/>
            <a:ext cx="2010770" cy="702058"/>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fr-FR" sz="16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lèche : chevron 10">
            <a:extLst>
              <a:ext uri="{FF2B5EF4-FFF2-40B4-BE49-F238E27FC236}">
                <a16:creationId xmlns:a16="http://schemas.microsoft.com/office/drawing/2014/main" id="{2DBF58A1-30F5-4470-B8D1-8D266F16311A}"/>
              </a:ext>
            </a:extLst>
          </p:cNvPr>
          <p:cNvSpPr/>
          <p:nvPr/>
        </p:nvSpPr>
        <p:spPr bwMode="auto">
          <a:xfrm>
            <a:off x="9771797" y="1881918"/>
            <a:ext cx="2010770" cy="702058"/>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Réaliser la maquette</a:t>
            </a:r>
          </a:p>
        </p:txBody>
      </p:sp>
      <p:sp>
        <p:nvSpPr>
          <p:cNvPr id="12" name="Rectangle 11">
            <a:extLst>
              <a:ext uri="{FF2B5EF4-FFF2-40B4-BE49-F238E27FC236}">
                <a16:creationId xmlns:a16="http://schemas.microsoft.com/office/drawing/2014/main" id="{DC0F91C2-89D5-4673-9C91-22D0E3C9BBDC}"/>
              </a:ext>
            </a:extLst>
          </p:cNvPr>
          <p:cNvSpPr/>
          <p:nvPr/>
        </p:nvSpPr>
        <p:spPr bwMode="auto">
          <a:xfrm>
            <a:off x="2238233" y="2706807"/>
            <a:ext cx="1751464" cy="40488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Bibliographie, Interviews</a:t>
            </a:r>
          </a:p>
        </p:txBody>
      </p:sp>
      <p:sp>
        <p:nvSpPr>
          <p:cNvPr id="15" name="Rectangle 14">
            <a:extLst>
              <a:ext uri="{FF2B5EF4-FFF2-40B4-BE49-F238E27FC236}">
                <a16:creationId xmlns:a16="http://schemas.microsoft.com/office/drawing/2014/main" id="{C8C8E289-4BE1-4C60-8128-CB070F0F8532}"/>
              </a:ext>
            </a:extLst>
          </p:cNvPr>
          <p:cNvSpPr/>
          <p:nvPr/>
        </p:nvSpPr>
        <p:spPr bwMode="auto">
          <a:xfrm>
            <a:off x="4121624" y="2706807"/>
            <a:ext cx="1751464" cy="40488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Bibliographie, Sondage</a:t>
            </a:r>
          </a:p>
        </p:txBody>
      </p:sp>
      <p:sp>
        <p:nvSpPr>
          <p:cNvPr id="7" name="ZoneTexte 6">
            <a:extLst>
              <a:ext uri="{FF2B5EF4-FFF2-40B4-BE49-F238E27FC236}">
                <a16:creationId xmlns:a16="http://schemas.microsoft.com/office/drawing/2014/main" id="{2E419FD5-2A88-4877-9CC5-6EDCEAD07C5A}"/>
              </a:ext>
            </a:extLst>
          </p:cNvPr>
          <p:cNvSpPr txBox="1"/>
          <p:nvPr/>
        </p:nvSpPr>
        <p:spPr>
          <a:xfrm>
            <a:off x="8380399" y="2109835"/>
            <a:ext cx="1154162" cy="246221"/>
          </a:xfrm>
          <a:prstGeom prst="rect">
            <a:avLst/>
          </a:prstGeom>
          <a:noFill/>
        </p:spPr>
        <p:txBody>
          <a:bodyPr wrap="none" lIns="0" tIns="0" rIns="0" bIns="0" rtlCol="0">
            <a:spAutoFit/>
          </a:bodyPr>
          <a:lstStyle/>
          <a:p>
            <a:pPr algn="l"/>
            <a:r>
              <a:rPr lang="fr-FR" sz="1600" dirty="0">
                <a:solidFill>
                  <a:schemeClr val="bg1"/>
                </a:solidFill>
              </a:rPr>
              <a:t>Implémenter</a:t>
            </a:r>
          </a:p>
        </p:txBody>
      </p:sp>
      <p:sp>
        <p:nvSpPr>
          <p:cNvPr id="16" name="Rectangle 15">
            <a:extLst>
              <a:ext uri="{FF2B5EF4-FFF2-40B4-BE49-F238E27FC236}">
                <a16:creationId xmlns:a16="http://schemas.microsoft.com/office/drawing/2014/main" id="{93537700-ACFB-4A32-B5C4-AB038D52A565}"/>
              </a:ext>
            </a:extLst>
          </p:cNvPr>
          <p:cNvSpPr/>
          <p:nvPr/>
        </p:nvSpPr>
        <p:spPr bwMode="auto">
          <a:xfrm>
            <a:off x="6005015" y="2706807"/>
            <a:ext cx="1751464" cy="40488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Bibliographie, Expérimentation  </a:t>
            </a:r>
          </a:p>
        </p:txBody>
      </p:sp>
      <p:sp>
        <p:nvSpPr>
          <p:cNvPr id="17" name="Rectangle 16">
            <a:extLst>
              <a:ext uri="{FF2B5EF4-FFF2-40B4-BE49-F238E27FC236}">
                <a16:creationId xmlns:a16="http://schemas.microsoft.com/office/drawing/2014/main" id="{8DB7BF0F-9BFC-44F4-A780-B4C96D40CC18}"/>
              </a:ext>
            </a:extLst>
          </p:cNvPr>
          <p:cNvSpPr/>
          <p:nvPr/>
        </p:nvSpPr>
        <p:spPr bwMode="auto">
          <a:xfrm>
            <a:off x="7888406" y="2706807"/>
            <a:ext cx="1751464" cy="40488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Exploitation des cours, Interviews</a:t>
            </a:r>
          </a:p>
        </p:txBody>
      </p:sp>
      <p:sp>
        <p:nvSpPr>
          <p:cNvPr id="18" name="Rectangle 17">
            <a:extLst>
              <a:ext uri="{FF2B5EF4-FFF2-40B4-BE49-F238E27FC236}">
                <a16:creationId xmlns:a16="http://schemas.microsoft.com/office/drawing/2014/main" id="{AE92B6F7-2DB0-461E-8FCD-1385F6872BB5}"/>
              </a:ext>
            </a:extLst>
          </p:cNvPr>
          <p:cNvSpPr/>
          <p:nvPr/>
        </p:nvSpPr>
        <p:spPr bwMode="auto">
          <a:xfrm>
            <a:off x="9771797" y="2706807"/>
            <a:ext cx="1751464" cy="40488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Expérimentation, Mise en œuvre</a:t>
            </a:r>
          </a:p>
        </p:txBody>
      </p:sp>
      <p:sp>
        <p:nvSpPr>
          <p:cNvPr id="21" name="Rectangle 20">
            <a:extLst>
              <a:ext uri="{FF2B5EF4-FFF2-40B4-BE49-F238E27FC236}">
                <a16:creationId xmlns:a16="http://schemas.microsoft.com/office/drawing/2014/main" id="{86675402-7F68-4D1A-92F8-ADE1FB2B5FA0}"/>
              </a:ext>
            </a:extLst>
          </p:cNvPr>
          <p:cNvSpPr/>
          <p:nvPr/>
        </p:nvSpPr>
        <p:spPr bwMode="auto">
          <a:xfrm>
            <a:off x="2238233" y="1629433"/>
            <a:ext cx="1751464" cy="25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4 semaines</a:t>
            </a:r>
          </a:p>
        </p:txBody>
      </p:sp>
      <p:sp>
        <p:nvSpPr>
          <p:cNvPr id="22" name="Rectangle 21">
            <a:extLst>
              <a:ext uri="{FF2B5EF4-FFF2-40B4-BE49-F238E27FC236}">
                <a16:creationId xmlns:a16="http://schemas.microsoft.com/office/drawing/2014/main" id="{0A1A0E2B-C6E7-4886-814A-EBBDD05F05CC}"/>
              </a:ext>
            </a:extLst>
          </p:cNvPr>
          <p:cNvSpPr/>
          <p:nvPr/>
        </p:nvSpPr>
        <p:spPr bwMode="auto">
          <a:xfrm>
            <a:off x="4121624" y="1629433"/>
            <a:ext cx="1751464" cy="25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1 semaines</a:t>
            </a:r>
          </a:p>
        </p:txBody>
      </p:sp>
      <p:sp>
        <p:nvSpPr>
          <p:cNvPr id="23" name="Rectangle 22">
            <a:extLst>
              <a:ext uri="{FF2B5EF4-FFF2-40B4-BE49-F238E27FC236}">
                <a16:creationId xmlns:a16="http://schemas.microsoft.com/office/drawing/2014/main" id="{E5AF52D1-5551-490D-8A67-E02D68B75B72}"/>
              </a:ext>
            </a:extLst>
          </p:cNvPr>
          <p:cNvSpPr/>
          <p:nvPr/>
        </p:nvSpPr>
        <p:spPr bwMode="auto">
          <a:xfrm>
            <a:off x="6005015" y="1629433"/>
            <a:ext cx="1751464" cy="25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1 semaines</a:t>
            </a:r>
          </a:p>
        </p:txBody>
      </p:sp>
      <p:sp>
        <p:nvSpPr>
          <p:cNvPr id="24" name="Rectangle 23">
            <a:extLst>
              <a:ext uri="{FF2B5EF4-FFF2-40B4-BE49-F238E27FC236}">
                <a16:creationId xmlns:a16="http://schemas.microsoft.com/office/drawing/2014/main" id="{145B0EAD-3150-44C7-AEB4-CAA218B97505}"/>
              </a:ext>
            </a:extLst>
          </p:cNvPr>
          <p:cNvSpPr/>
          <p:nvPr/>
        </p:nvSpPr>
        <p:spPr bwMode="auto">
          <a:xfrm>
            <a:off x="7888405" y="1629433"/>
            <a:ext cx="1751464" cy="25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1 semaines</a:t>
            </a:r>
          </a:p>
        </p:txBody>
      </p:sp>
      <p:sp>
        <p:nvSpPr>
          <p:cNvPr id="25" name="Rectangle 24">
            <a:extLst>
              <a:ext uri="{FF2B5EF4-FFF2-40B4-BE49-F238E27FC236}">
                <a16:creationId xmlns:a16="http://schemas.microsoft.com/office/drawing/2014/main" id="{B42289F6-DE0B-4E56-A09D-4AC88FD7D803}"/>
              </a:ext>
            </a:extLst>
          </p:cNvPr>
          <p:cNvSpPr/>
          <p:nvPr/>
        </p:nvSpPr>
        <p:spPr bwMode="auto">
          <a:xfrm>
            <a:off x="9771797" y="1644174"/>
            <a:ext cx="1751464" cy="25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2 semaines</a:t>
            </a:r>
          </a:p>
        </p:txBody>
      </p:sp>
      <p:sp>
        <p:nvSpPr>
          <p:cNvPr id="26" name="Rectangle 25">
            <a:extLst>
              <a:ext uri="{FF2B5EF4-FFF2-40B4-BE49-F238E27FC236}">
                <a16:creationId xmlns:a16="http://schemas.microsoft.com/office/drawing/2014/main" id="{93CE8A24-784E-492A-AA41-6A2EC3DB0AF8}"/>
              </a:ext>
            </a:extLst>
          </p:cNvPr>
          <p:cNvSpPr/>
          <p:nvPr/>
        </p:nvSpPr>
        <p:spPr bwMode="auto">
          <a:xfrm>
            <a:off x="2238233" y="3234521"/>
            <a:ext cx="1751464" cy="211085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Chiffres et stats</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Marché</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Réglementation</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Standards et Checklists</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Risques et sanctions</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Opportunités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Vision US, EU et France </a:t>
            </a:r>
          </a:p>
        </p:txBody>
      </p:sp>
      <p:sp>
        <p:nvSpPr>
          <p:cNvPr id="27" name="Rectangle 26">
            <a:extLst>
              <a:ext uri="{FF2B5EF4-FFF2-40B4-BE49-F238E27FC236}">
                <a16:creationId xmlns:a16="http://schemas.microsoft.com/office/drawing/2014/main" id="{B465C07A-93E1-4045-B6E1-9CA5CF7332A3}"/>
              </a:ext>
            </a:extLst>
          </p:cNvPr>
          <p:cNvSpPr/>
          <p:nvPr/>
        </p:nvSpPr>
        <p:spPr bwMode="auto">
          <a:xfrm>
            <a:off x="4121624" y="3234522"/>
            <a:ext cx="1751464" cy="159678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Maturité Technique</a:t>
            </a:r>
            <a:br>
              <a:rPr lang="fr-FR" sz="1200" dirty="0">
                <a:solidFill>
                  <a:schemeClr val="tx1"/>
                </a:solidFill>
                <a:ea typeface="Segoe UI" pitchFamily="34" charset="0"/>
                <a:cs typeface="Segoe UI" pitchFamily="34" charset="0"/>
              </a:rPr>
            </a:br>
            <a:br>
              <a:rPr lang="fr-FR" sz="1200" dirty="0">
                <a:solidFill>
                  <a:schemeClr val="tx1"/>
                </a:solidFill>
                <a:ea typeface="Segoe UI" pitchFamily="34" charset="0"/>
                <a:cs typeface="Segoe UI" pitchFamily="34" charset="0"/>
              </a:rPr>
            </a:br>
            <a:r>
              <a:rPr lang="fr-FR" sz="1200" dirty="0">
                <a:solidFill>
                  <a:schemeClr val="tx1"/>
                </a:solidFill>
                <a:ea typeface="Segoe UI" pitchFamily="34" charset="0"/>
                <a:cs typeface="Segoe UI" pitchFamily="34" charset="0"/>
              </a:rPr>
              <a:t>Maturité des Entreprises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Maturité des Services</a:t>
            </a:r>
          </a:p>
        </p:txBody>
      </p:sp>
      <p:sp>
        <p:nvSpPr>
          <p:cNvPr id="28" name="Rectangle 27">
            <a:extLst>
              <a:ext uri="{FF2B5EF4-FFF2-40B4-BE49-F238E27FC236}">
                <a16:creationId xmlns:a16="http://schemas.microsoft.com/office/drawing/2014/main" id="{DAA7F3A5-943B-4F93-A1A2-0AD9255E84E0}"/>
              </a:ext>
            </a:extLst>
          </p:cNvPr>
          <p:cNvSpPr/>
          <p:nvPr/>
        </p:nvSpPr>
        <p:spPr bwMode="auto">
          <a:xfrm>
            <a:off x="6005015" y="3234521"/>
            <a:ext cx="1751464" cy="270680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Outils poste de travail</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Extensions de navigateurs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Solutions en ligne</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Solutions Libres et Payantes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Outils automatisables</a:t>
            </a:r>
          </a:p>
        </p:txBody>
      </p:sp>
      <p:sp>
        <p:nvSpPr>
          <p:cNvPr id="29" name="Rectangle 28">
            <a:extLst>
              <a:ext uri="{FF2B5EF4-FFF2-40B4-BE49-F238E27FC236}">
                <a16:creationId xmlns:a16="http://schemas.microsoft.com/office/drawing/2014/main" id="{E2DCA43F-8E14-4962-8DAD-6BF06E8F4DFB}"/>
              </a:ext>
            </a:extLst>
          </p:cNvPr>
          <p:cNvSpPr/>
          <p:nvPr/>
        </p:nvSpPr>
        <p:spPr bwMode="auto">
          <a:xfrm>
            <a:off x="7888405" y="3234521"/>
            <a:ext cx="1751464" cy="159678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Dans l’Entreprise</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Dans une équipe agile</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Dans un pipeline de livraison continue</a:t>
            </a:r>
          </a:p>
        </p:txBody>
      </p:sp>
      <p:sp>
        <p:nvSpPr>
          <p:cNvPr id="30" name="Rectangle 29">
            <a:extLst>
              <a:ext uri="{FF2B5EF4-FFF2-40B4-BE49-F238E27FC236}">
                <a16:creationId xmlns:a16="http://schemas.microsoft.com/office/drawing/2014/main" id="{DA44E347-ACCB-4001-BBFD-A5AB3E0517E7}"/>
              </a:ext>
            </a:extLst>
          </p:cNvPr>
          <p:cNvSpPr/>
          <p:nvPr/>
        </p:nvSpPr>
        <p:spPr bwMode="auto">
          <a:xfrm>
            <a:off x="9771795" y="3211778"/>
            <a:ext cx="1751464" cy="17969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200" dirty="0">
                <a:solidFill>
                  <a:schemeClr val="tx1"/>
                </a:solidFill>
                <a:ea typeface="Segoe UI" pitchFamily="34" charset="0"/>
                <a:cs typeface="Segoe UI" pitchFamily="34" charset="0"/>
              </a:rPr>
              <a:t>Application</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Tests d’accessibilité</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Services Cloud</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Solution DevOps</a:t>
            </a:r>
          </a:p>
          <a:p>
            <a:pPr defTabSz="932472" fontAlgn="base">
              <a:spcBef>
                <a:spcPct val="0"/>
              </a:spcBef>
              <a:spcAft>
                <a:spcPct val="0"/>
              </a:spcAft>
            </a:pPr>
            <a:r>
              <a:rPr lang="fr-FR" sz="1200" dirty="0">
                <a:solidFill>
                  <a:schemeClr val="tx1"/>
                </a:solidFill>
                <a:ea typeface="Segoe UI" pitchFamily="34" charset="0"/>
                <a:cs typeface="Segoe UI" pitchFamily="34" charset="0"/>
              </a:rPr>
              <a:t>Référentiel Git</a:t>
            </a:r>
          </a:p>
          <a:p>
            <a:pPr algn="l" defTabSz="932472" fontAlgn="base">
              <a:spcBef>
                <a:spcPct val="0"/>
              </a:spcBef>
              <a:spcAft>
                <a:spcPct val="0"/>
              </a:spcAft>
            </a:pPr>
            <a:r>
              <a:rPr lang="fr-FR" sz="1200" dirty="0">
                <a:solidFill>
                  <a:schemeClr val="tx1"/>
                </a:solidFill>
                <a:ea typeface="Segoe UI" pitchFamily="34" charset="0"/>
                <a:cs typeface="Segoe UI" pitchFamily="34" charset="0"/>
              </a:rPr>
              <a:t>Containers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r>
              <a:rPr lang="fr-FR" sz="1200" dirty="0">
                <a:solidFill>
                  <a:schemeClr val="tx1"/>
                </a:solidFill>
                <a:ea typeface="Segoe UI" pitchFamily="34" charset="0"/>
                <a:cs typeface="Segoe UI" pitchFamily="34" charset="0"/>
              </a:rPr>
              <a:t>Prix des solutions</a:t>
            </a: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a:p>
            <a:pPr algn="l" defTabSz="932472" fontAlgn="base">
              <a:spcBef>
                <a:spcPct val="0"/>
              </a:spcBef>
              <a:spcAft>
                <a:spcPct val="0"/>
              </a:spcAft>
            </a:pPr>
            <a:endParaRPr lang="fr-FR" sz="1200" dirty="0">
              <a:solidFill>
                <a:schemeClr val="tx1"/>
              </a:solidFill>
              <a:ea typeface="Segoe UI" pitchFamily="34" charset="0"/>
              <a:cs typeface="Segoe UI" pitchFamily="34" charset="0"/>
            </a:endParaRPr>
          </a:p>
        </p:txBody>
      </p:sp>
      <p:sp>
        <p:nvSpPr>
          <p:cNvPr id="37" name="Rectangle 36">
            <a:hlinkClick r:id="rId2" action="ppaction://hlinksldjump"/>
            <a:extLst>
              <a:ext uri="{FF2B5EF4-FFF2-40B4-BE49-F238E27FC236}">
                <a16:creationId xmlns:a16="http://schemas.microsoft.com/office/drawing/2014/main" id="{042FD730-FE72-48CD-A145-2A91C86E9981}"/>
              </a:ext>
            </a:extLst>
          </p:cNvPr>
          <p:cNvSpPr/>
          <p:nvPr/>
        </p:nvSpPr>
        <p:spPr bwMode="auto">
          <a:xfrm>
            <a:off x="122052" y="127250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38" name="Rectangle 37">
            <a:hlinkClick r:id="rId3" action="ppaction://hlinksldjump"/>
            <a:extLst>
              <a:ext uri="{FF2B5EF4-FFF2-40B4-BE49-F238E27FC236}">
                <a16:creationId xmlns:a16="http://schemas.microsoft.com/office/drawing/2014/main" id="{A926958A-4E3F-406F-8BDB-AD9392A77C0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39" name="Rectangle 38">
            <a:hlinkClick r:id="rId4" action="ppaction://hlinksldjump"/>
            <a:extLst>
              <a:ext uri="{FF2B5EF4-FFF2-40B4-BE49-F238E27FC236}">
                <a16:creationId xmlns:a16="http://schemas.microsoft.com/office/drawing/2014/main" id="{E7C726A3-1FFF-419A-B7FD-D668809E5FC5}"/>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40" name="Rectangle 39">
            <a:hlinkClick r:id="rId5" action="ppaction://hlinksldjump"/>
            <a:extLst>
              <a:ext uri="{FF2B5EF4-FFF2-40B4-BE49-F238E27FC236}">
                <a16:creationId xmlns:a16="http://schemas.microsoft.com/office/drawing/2014/main" id="{3C9B055B-8314-4541-BBA2-E96391CB4BCE}"/>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41" name="Rectangle 40">
            <a:hlinkClick r:id="rId6" action="ppaction://hlinksldjump"/>
            <a:extLst>
              <a:ext uri="{FF2B5EF4-FFF2-40B4-BE49-F238E27FC236}">
                <a16:creationId xmlns:a16="http://schemas.microsoft.com/office/drawing/2014/main" id="{66680CEC-E1A1-4315-8D0D-C15810E2DA57}"/>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42" name="Rectangle 41">
            <a:hlinkClick r:id="rId7" action="ppaction://hlinksldjump"/>
            <a:extLst>
              <a:ext uri="{FF2B5EF4-FFF2-40B4-BE49-F238E27FC236}">
                <a16:creationId xmlns:a16="http://schemas.microsoft.com/office/drawing/2014/main" id="{E1E79B22-CCF7-4FC1-8116-2FF51B588E8E}"/>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43" name="Rectangle 42">
            <a:hlinkClick r:id="rId8" action="ppaction://hlinksldjump"/>
            <a:extLst>
              <a:ext uri="{FF2B5EF4-FFF2-40B4-BE49-F238E27FC236}">
                <a16:creationId xmlns:a16="http://schemas.microsoft.com/office/drawing/2014/main" id="{ED02471B-E807-4B80-A325-B243D1D952C7}"/>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4" name="Rectangle 43">
            <a:hlinkClick r:id="rId9" action="ppaction://hlinksldjump"/>
            <a:extLst>
              <a:ext uri="{FF2B5EF4-FFF2-40B4-BE49-F238E27FC236}">
                <a16:creationId xmlns:a16="http://schemas.microsoft.com/office/drawing/2014/main" id="{37FBE248-87B9-4E09-B381-91E49F091E7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5" name="Rectangle 44">
            <a:hlinkClick r:id="rId10" action="ppaction://hlinksldjump"/>
            <a:extLst>
              <a:ext uri="{FF2B5EF4-FFF2-40B4-BE49-F238E27FC236}">
                <a16:creationId xmlns:a16="http://schemas.microsoft.com/office/drawing/2014/main" id="{27698D32-E26B-4870-905F-1AC83F6BDDAA}"/>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6" name="Rectangle 45">
            <a:hlinkClick r:id="rId11" action="ppaction://hlinksldjump"/>
            <a:extLst>
              <a:ext uri="{FF2B5EF4-FFF2-40B4-BE49-F238E27FC236}">
                <a16:creationId xmlns:a16="http://schemas.microsoft.com/office/drawing/2014/main" id="{E582F1EE-EBA7-4E39-AD76-E40045A6DD80}"/>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5578574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Document 172">
            <a:extLst>
              <a:ext uri="{FF2B5EF4-FFF2-40B4-BE49-F238E27FC236}">
                <a16:creationId xmlns:a16="http://schemas.microsoft.com/office/drawing/2014/main" id="{5ED20753-C0BE-486A-8F23-3F303875FE4A}"/>
              </a:ext>
            </a:extLst>
          </p:cNvPr>
          <p:cNvSpPr/>
          <p:nvPr/>
        </p:nvSpPr>
        <p:spPr bwMode="auto">
          <a:xfrm>
            <a:off x="2397412" y="1369591"/>
            <a:ext cx="690379" cy="2857030"/>
          </a:xfrm>
          <a:prstGeom prst="flowChartDocument">
            <a:avLst/>
          </a:prstGeom>
          <a:solidFill>
            <a:srgbClr val="525252"/>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a:xfrm>
            <a:off x="1826927" y="0"/>
            <a:ext cx="9777983" cy="492443"/>
          </a:xfrm>
        </p:spPr>
        <p:txBody>
          <a:bodyPr/>
          <a:lstStyle/>
          <a:p>
            <a:r>
              <a:rPr lang="fr-FR" dirty="0"/>
              <a:t>Planification des Sprints en intégrant l’accessibilité</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605072"/>
            <a:ext cx="9777984" cy="246221"/>
          </a:xfrm>
        </p:spPr>
        <p:txBody>
          <a:bodyPr/>
          <a:lstStyle/>
          <a:p>
            <a:r>
              <a:rPr lang="fr-FR" sz="1600" dirty="0"/>
              <a:t>Objectif : intégrer l’Expérience Utilisateur et l’Accessibilité dans l’équipe agile</a:t>
            </a:r>
          </a:p>
        </p:txBody>
      </p:sp>
      <p:sp>
        <p:nvSpPr>
          <p:cNvPr id="4" name="Flèche : pentagone 3">
            <a:extLst>
              <a:ext uri="{FF2B5EF4-FFF2-40B4-BE49-F238E27FC236}">
                <a16:creationId xmlns:a16="http://schemas.microsoft.com/office/drawing/2014/main" id="{24CE9A0A-6D91-4C93-BC4E-F35FBB7109B9}"/>
              </a:ext>
            </a:extLst>
          </p:cNvPr>
          <p:cNvSpPr/>
          <p:nvPr/>
        </p:nvSpPr>
        <p:spPr bwMode="auto">
          <a:xfrm>
            <a:off x="3258442" y="1646631"/>
            <a:ext cx="1842448" cy="6771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Sprint 1</a:t>
            </a:r>
          </a:p>
        </p:txBody>
      </p:sp>
      <p:sp>
        <p:nvSpPr>
          <p:cNvPr id="65" name="Flèche : pentagone 64">
            <a:extLst>
              <a:ext uri="{FF2B5EF4-FFF2-40B4-BE49-F238E27FC236}">
                <a16:creationId xmlns:a16="http://schemas.microsoft.com/office/drawing/2014/main" id="{551A3621-8693-4927-A3BB-187013743A5B}"/>
              </a:ext>
            </a:extLst>
          </p:cNvPr>
          <p:cNvSpPr/>
          <p:nvPr/>
        </p:nvSpPr>
        <p:spPr bwMode="auto">
          <a:xfrm>
            <a:off x="5303979" y="1641372"/>
            <a:ext cx="1842448" cy="6771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Sprint 1</a:t>
            </a:r>
          </a:p>
        </p:txBody>
      </p:sp>
      <p:sp>
        <p:nvSpPr>
          <p:cNvPr id="71" name="Rectangle 70">
            <a:extLst>
              <a:ext uri="{FF2B5EF4-FFF2-40B4-BE49-F238E27FC236}">
                <a16:creationId xmlns:a16="http://schemas.microsoft.com/office/drawing/2014/main" id="{409411C1-1808-4262-BF5A-C50D49DB7F7C}"/>
              </a:ext>
            </a:extLst>
          </p:cNvPr>
          <p:cNvSpPr/>
          <p:nvPr/>
        </p:nvSpPr>
        <p:spPr bwMode="auto">
          <a:xfrm>
            <a:off x="2459024" y="2786999"/>
            <a:ext cx="257033" cy="237116"/>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0BBFAB0C-0CF4-4A4B-8901-777A192E5B5E}"/>
              </a:ext>
            </a:extLst>
          </p:cNvPr>
          <p:cNvSpPr/>
          <p:nvPr/>
        </p:nvSpPr>
        <p:spPr bwMode="auto">
          <a:xfrm>
            <a:off x="2775282" y="2786999"/>
            <a:ext cx="257033" cy="237116"/>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lèche : pentagone 72">
            <a:extLst>
              <a:ext uri="{FF2B5EF4-FFF2-40B4-BE49-F238E27FC236}">
                <a16:creationId xmlns:a16="http://schemas.microsoft.com/office/drawing/2014/main" id="{CBB704A7-CB03-4349-9A56-43D5BFC865D9}"/>
              </a:ext>
            </a:extLst>
          </p:cNvPr>
          <p:cNvSpPr/>
          <p:nvPr/>
        </p:nvSpPr>
        <p:spPr bwMode="auto">
          <a:xfrm>
            <a:off x="7349516" y="1636113"/>
            <a:ext cx="1842448" cy="6771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Sprint 1</a:t>
            </a:r>
          </a:p>
        </p:txBody>
      </p:sp>
      <p:sp>
        <p:nvSpPr>
          <p:cNvPr id="74" name="Rectangle 73">
            <a:extLst>
              <a:ext uri="{FF2B5EF4-FFF2-40B4-BE49-F238E27FC236}">
                <a16:creationId xmlns:a16="http://schemas.microsoft.com/office/drawing/2014/main" id="{09F83A5D-16D2-4FA0-A26C-CD2AA20953D6}"/>
              </a:ext>
            </a:extLst>
          </p:cNvPr>
          <p:cNvSpPr/>
          <p:nvPr/>
        </p:nvSpPr>
        <p:spPr bwMode="auto">
          <a:xfrm>
            <a:off x="7652814" y="2084109"/>
            <a:ext cx="257033" cy="229112"/>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5F10878C-9072-4B7E-A1A7-F27753449838}"/>
              </a:ext>
            </a:extLst>
          </p:cNvPr>
          <p:cNvSpPr/>
          <p:nvPr/>
        </p:nvSpPr>
        <p:spPr bwMode="auto">
          <a:xfrm>
            <a:off x="7966430" y="2089368"/>
            <a:ext cx="257033" cy="216351"/>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lèche : pentagone 75">
            <a:extLst>
              <a:ext uri="{FF2B5EF4-FFF2-40B4-BE49-F238E27FC236}">
                <a16:creationId xmlns:a16="http://schemas.microsoft.com/office/drawing/2014/main" id="{C6DD66D0-42C3-4E11-AF92-68CB5502CFDD}"/>
              </a:ext>
            </a:extLst>
          </p:cNvPr>
          <p:cNvSpPr/>
          <p:nvPr/>
        </p:nvSpPr>
        <p:spPr bwMode="auto">
          <a:xfrm>
            <a:off x="9271454" y="1628611"/>
            <a:ext cx="1842448" cy="6771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FR" sz="1600" dirty="0">
                <a:gradFill>
                  <a:gsLst>
                    <a:gs pos="0">
                      <a:srgbClr val="FFFFFF"/>
                    </a:gs>
                    <a:gs pos="100000">
                      <a:srgbClr val="FFFFFF"/>
                    </a:gs>
                  </a:gsLst>
                  <a:lin ang="5400000" scaled="0"/>
                </a:gradFill>
                <a:ea typeface="Segoe UI" pitchFamily="34" charset="0"/>
                <a:cs typeface="Segoe UI" pitchFamily="34" charset="0"/>
              </a:rPr>
              <a:t>Sprint 1</a:t>
            </a:r>
          </a:p>
        </p:txBody>
      </p:sp>
      <p:sp>
        <p:nvSpPr>
          <p:cNvPr id="77" name="Rectangle 76">
            <a:extLst>
              <a:ext uri="{FF2B5EF4-FFF2-40B4-BE49-F238E27FC236}">
                <a16:creationId xmlns:a16="http://schemas.microsoft.com/office/drawing/2014/main" id="{98290E10-DDDF-411D-AE20-FDB4CF8DDDAE}"/>
              </a:ext>
            </a:extLst>
          </p:cNvPr>
          <p:cNvSpPr/>
          <p:nvPr/>
        </p:nvSpPr>
        <p:spPr bwMode="auto">
          <a:xfrm>
            <a:off x="9698351" y="2068603"/>
            <a:ext cx="257033" cy="239359"/>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0FB5A47-CE23-4AC9-85F7-B63BD41D3448}"/>
              </a:ext>
            </a:extLst>
          </p:cNvPr>
          <p:cNvSpPr/>
          <p:nvPr/>
        </p:nvSpPr>
        <p:spPr bwMode="auto">
          <a:xfrm>
            <a:off x="10021714" y="2073862"/>
            <a:ext cx="257033" cy="2318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80F02D1F-402A-4EDA-B98F-E18120770C1B}"/>
              </a:ext>
            </a:extLst>
          </p:cNvPr>
          <p:cNvSpPr/>
          <p:nvPr/>
        </p:nvSpPr>
        <p:spPr bwMode="auto">
          <a:xfrm>
            <a:off x="2459024" y="2457987"/>
            <a:ext cx="257033" cy="237116"/>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2C448C1F-7F84-41D2-88EF-BF9EFCBB6B4A}"/>
              </a:ext>
            </a:extLst>
          </p:cNvPr>
          <p:cNvSpPr/>
          <p:nvPr/>
        </p:nvSpPr>
        <p:spPr bwMode="auto">
          <a:xfrm>
            <a:off x="2775282" y="2465489"/>
            <a:ext cx="257033" cy="237116"/>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B97E84F4-B6F4-4F23-9938-83F4A06255A7}"/>
              </a:ext>
            </a:extLst>
          </p:cNvPr>
          <p:cNvSpPr/>
          <p:nvPr/>
        </p:nvSpPr>
        <p:spPr bwMode="auto">
          <a:xfrm>
            <a:off x="5548052" y="2068603"/>
            <a:ext cx="257033" cy="237116"/>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653A4B59-8D22-4E61-86AA-4EC3CF073975}"/>
              </a:ext>
            </a:extLst>
          </p:cNvPr>
          <p:cNvSpPr/>
          <p:nvPr/>
        </p:nvSpPr>
        <p:spPr bwMode="auto">
          <a:xfrm>
            <a:off x="5864310" y="2068603"/>
            <a:ext cx="257033" cy="237116"/>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24B2FA85-57C5-4E2E-B343-A337B59A1BD6}"/>
              </a:ext>
            </a:extLst>
          </p:cNvPr>
          <p:cNvSpPr/>
          <p:nvPr/>
        </p:nvSpPr>
        <p:spPr bwMode="auto">
          <a:xfrm>
            <a:off x="3455010" y="2084109"/>
            <a:ext cx="257033" cy="237116"/>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AAE73BF-86D5-4E59-B1DF-9644ACD4962C}"/>
              </a:ext>
            </a:extLst>
          </p:cNvPr>
          <p:cNvSpPr/>
          <p:nvPr/>
        </p:nvSpPr>
        <p:spPr bwMode="auto">
          <a:xfrm>
            <a:off x="3774700" y="2084109"/>
            <a:ext cx="257033" cy="237116"/>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D666EA59-BBF8-449F-BB49-DEEE371E328E}"/>
              </a:ext>
            </a:extLst>
          </p:cNvPr>
          <p:cNvSpPr/>
          <p:nvPr/>
        </p:nvSpPr>
        <p:spPr bwMode="auto">
          <a:xfrm>
            <a:off x="2461666" y="3103250"/>
            <a:ext cx="257033" cy="229112"/>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C869A04F-8A95-4EE4-B9B8-840430A26EAD}"/>
              </a:ext>
            </a:extLst>
          </p:cNvPr>
          <p:cNvSpPr/>
          <p:nvPr/>
        </p:nvSpPr>
        <p:spPr bwMode="auto">
          <a:xfrm>
            <a:off x="2775282" y="3108509"/>
            <a:ext cx="257033" cy="216351"/>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675CB980-91F4-4105-8E16-7F892B26558C}"/>
              </a:ext>
            </a:extLst>
          </p:cNvPr>
          <p:cNvSpPr/>
          <p:nvPr/>
        </p:nvSpPr>
        <p:spPr bwMode="auto">
          <a:xfrm>
            <a:off x="2459024" y="3384717"/>
            <a:ext cx="257033" cy="239359"/>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F3ABC776-E218-4C53-AF69-2CE59AD929C1}"/>
              </a:ext>
            </a:extLst>
          </p:cNvPr>
          <p:cNvSpPr/>
          <p:nvPr/>
        </p:nvSpPr>
        <p:spPr bwMode="auto">
          <a:xfrm>
            <a:off x="2782387" y="3389976"/>
            <a:ext cx="257033" cy="23185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Connecteur : en angle 10">
            <a:extLst>
              <a:ext uri="{FF2B5EF4-FFF2-40B4-BE49-F238E27FC236}">
                <a16:creationId xmlns:a16="http://schemas.microsoft.com/office/drawing/2014/main" id="{6EDB8C22-E1E2-4BF2-9EB7-6451324AFFE0}"/>
              </a:ext>
            </a:extLst>
          </p:cNvPr>
          <p:cNvCxnSpPr>
            <a:stCxn id="96" idx="3"/>
            <a:endCxn id="101" idx="2"/>
          </p:cNvCxnSpPr>
          <p:nvPr/>
        </p:nvCxnSpPr>
        <p:spPr>
          <a:xfrm flipV="1">
            <a:off x="3032315" y="2321225"/>
            <a:ext cx="551212" cy="26282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98394BFA-A061-43D3-B275-BE48C3DF2E37}"/>
              </a:ext>
            </a:extLst>
          </p:cNvPr>
          <p:cNvCxnSpPr>
            <a:cxnSpLocks/>
            <a:stCxn id="96" idx="3"/>
            <a:endCxn id="102" idx="2"/>
          </p:cNvCxnSpPr>
          <p:nvPr/>
        </p:nvCxnSpPr>
        <p:spPr>
          <a:xfrm flipV="1">
            <a:off x="3032315" y="2321225"/>
            <a:ext cx="870902" cy="26282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30B3E6-AAB3-470B-949D-2E1D5B465C1B}"/>
              </a:ext>
            </a:extLst>
          </p:cNvPr>
          <p:cNvSpPr txBox="1"/>
          <p:nvPr/>
        </p:nvSpPr>
        <p:spPr>
          <a:xfrm>
            <a:off x="2498143" y="1440873"/>
            <a:ext cx="488916" cy="338554"/>
          </a:xfrm>
          <a:prstGeom prst="rect">
            <a:avLst/>
          </a:prstGeom>
          <a:noFill/>
        </p:spPr>
        <p:txBody>
          <a:bodyPr wrap="none" lIns="0" tIns="0" rIns="0" bIns="0" rtlCol="0">
            <a:spAutoFit/>
          </a:bodyPr>
          <a:lstStyle/>
          <a:p>
            <a:pPr algn="l"/>
            <a:r>
              <a:rPr lang="fr-FR" sz="1100" dirty="0">
                <a:solidFill>
                  <a:schemeClr val="bg1"/>
                </a:solidFill>
              </a:rPr>
              <a:t>Product</a:t>
            </a:r>
          </a:p>
          <a:p>
            <a:pPr algn="l"/>
            <a:r>
              <a:rPr lang="fr-FR" sz="1100" dirty="0" err="1">
                <a:solidFill>
                  <a:schemeClr val="bg1"/>
                </a:solidFill>
              </a:rPr>
              <a:t>Backlog</a:t>
            </a:r>
            <a:endParaRPr lang="fr-FR" sz="1100" dirty="0">
              <a:solidFill>
                <a:schemeClr val="bg1"/>
              </a:solidFill>
            </a:endParaRPr>
          </a:p>
        </p:txBody>
      </p:sp>
      <p:cxnSp>
        <p:nvCxnSpPr>
          <p:cNvPr id="18" name="Connecteur : en angle 17">
            <a:extLst>
              <a:ext uri="{FF2B5EF4-FFF2-40B4-BE49-F238E27FC236}">
                <a16:creationId xmlns:a16="http://schemas.microsoft.com/office/drawing/2014/main" id="{0B3EB47C-0780-4C48-BA61-B4CD800C5B30}"/>
              </a:ext>
            </a:extLst>
          </p:cNvPr>
          <p:cNvCxnSpPr>
            <a:stCxn id="72" idx="3"/>
            <a:endCxn id="99" idx="2"/>
          </p:cNvCxnSpPr>
          <p:nvPr/>
        </p:nvCxnSpPr>
        <p:spPr>
          <a:xfrm flipV="1">
            <a:off x="3032315" y="2305719"/>
            <a:ext cx="2644254" cy="59983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eur : en angle 19">
            <a:extLst>
              <a:ext uri="{FF2B5EF4-FFF2-40B4-BE49-F238E27FC236}">
                <a16:creationId xmlns:a16="http://schemas.microsoft.com/office/drawing/2014/main" id="{9C499540-E04C-48EA-B558-C226B1015E82}"/>
              </a:ext>
            </a:extLst>
          </p:cNvPr>
          <p:cNvCxnSpPr>
            <a:stCxn id="72" idx="3"/>
            <a:endCxn id="100" idx="2"/>
          </p:cNvCxnSpPr>
          <p:nvPr/>
        </p:nvCxnSpPr>
        <p:spPr>
          <a:xfrm flipV="1">
            <a:off x="3032315" y="2305719"/>
            <a:ext cx="2960512" cy="59983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0016EB1E-12C7-4448-892C-63762C98705C}"/>
              </a:ext>
            </a:extLst>
          </p:cNvPr>
          <p:cNvCxnSpPr>
            <a:stCxn id="104" idx="3"/>
            <a:endCxn id="74" idx="2"/>
          </p:cNvCxnSpPr>
          <p:nvPr/>
        </p:nvCxnSpPr>
        <p:spPr>
          <a:xfrm flipV="1">
            <a:off x="3032315" y="2313221"/>
            <a:ext cx="4749016" cy="90346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ngle 23">
            <a:extLst>
              <a:ext uri="{FF2B5EF4-FFF2-40B4-BE49-F238E27FC236}">
                <a16:creationId xmlns:a16="http://schemas.microsoft.com/office/drawing/2014/main" id="{C4ECCBC9-E7B4-4474-9452-8751966CA2C5}"/>
              </a:ext>
            </a:extLst>
          </p:cNvPr>
          <p:cNvCxnSpPr>
            <a:stCxn id="104" idx="3"/>
            <a:endCxn id="75" idx="2"/>
          </p:cNvCxnSpPr>
          <p:nvPr/>
        </p:nvCxnSpPr>
        <p:spPr>
          <a:xfrm flipV="1">
            <a:off x="3032315" y="2305719"/>
            <a:ext cx="5062632" cy="9109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 en angle 25">
            <a:extLst>
              <a:ext uri="{FF2B5EF4-FFF2-40B4-BE49-F238E27FC236}">
                <a16:creationId xmlns:a16="http://schemas.microsoft.com/office/drawing/2014/main" id="{35EB5F72-D7A0-487B-B754-EB74456E9E83}"/>
              </a:ext>
            </a:extLst>
          </p:cNvPr>
          <p:cNvCxnSpPr>
            <a:stCxn id="117" idx="3"/>
            <a:endCxn id="77" idx="2"/>
          </p:cNvCxnSpPr>
          <p:nvPr/>
        </p:nvCxnSpPr>
        <p:spPr>
          <a:xfrm flipV="1">
            <a:off x="3039420" y="2307962"/>
            <a:ext cx="6787448" cy="1197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54EE08EA-B6B8-4AB9-9936-D461D06B1BE9}"/>
              </a:ext>
            </a:extLst>
          </p:cNvPr>
          <p:cNvCxnSpPr>
            <a:stCxn id="117" idx="3"/>
            <a:endCxn id="91" idx="2"/>
          </p:cNvCxnSpPr>
          <p:nvPr/>
        </p:nvCxnSpPr>
        <p:spPr>
          <a:xfrm flipV="1">
            <a:off x="3039420" y="2305719"/>
            <a:ext cx="7110811" cy="120018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Flèche : pentagone 117">
            <a:extLst>
              <a:ext uri="{FF2B5EF4-FFF2-40B4-BE49-F238E27FC236}">
                <a16:creationId xmlns:a16="http://schemas.microsoft.com/office/drawing/2014/main" id="{9F9D5F88-7169-47E0-8CD8-B8DA69DAB462}"/>
              </a:ext>
            </a:extLst>
          </p:cNvPr>
          <p:cNvSpPr/>
          <p:nvPr/>
        </p:nvSpPr>
        <p:spPr bwMode="auto">
          <a:xfrm>
            <a:off x="2407330"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1</a:t>
            </a:r>
          </a:p>
        </p:txBody>
      </p:sp>
      <p:sp>
        <p:nvSpPr>
          <p:cNvPr id="135" name="Flèche : pentagone 134">
            <a:extLst>
              <a:ext uri="{FF2B5EF4-FFF2-40B4-BE49-F238E27FC236}">
                <a16:creationId xmlns:a16="http://schemas.microsoft.com/office/drawing/2014/main" id="{FE99EF93-BCA3-435D-AA60-55E078CB4D79}"/>
              </a:ext>
            </a:extLst>
          </p:cNvPr>
          <p:cNvSpPr/>
          <p:nvPr/>
        </p:nvSpPr>
        <p:spPr bwMode="auto">
          <a:xfrm>
            <a:off x="3804844"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2</a:t>
            </a:r>
          </a:p>
        </p:txBody>
      </p:sp>
      <p:sp>
        <p:nvSpPr>
          <p:cNvPr id="136" name="Flèche : pentagone 135">
            <a:extLst>
              <a:ext uri="{FF2B5EF4-FFF2-40B4-BE49-F238E27FC236}">
                <a16:creationId xmlns:a16="http://schemas.microsoft.com/office/drawing/2014/main" id="{7B8BC7E5-1C13-49C5-A399-6A09CD55F590}"/>
              </a:ext>
            </a:extLst>
          </p:cNvPr>
          <p:cNvSpPr/>
          <p:nvPr/>
        </p:nvSpPr>
        <p:spPr bwMode="auto">
          <a:xfrm>
            <a:off x="5197930"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3</a:t>
            </a:r>
          </a:p>
        </p:txBody>
      </p:sp>
      <p:sp>
        <p:nvSpPr>
          <p:cNvPr id="137" name="Flèche : pentagone 136">
            <a:extLst>
              <a:ext uri="{FF2B5EF4-FFF2-40B4-BE49-F238E27FC236}">
                <a16:creationId xmlns:a16="http://schemas.microsoft.com/office/drawing/2014/main" id="{5DCE8DB5-E739-4132-82E9-4D71B1509E5E}"/>
              </a:ext>
            </a:extLst>
          </p:cNvPr>
          <p:cNvSpPr/>
          <p:nvPr/>
        </p:nvSpPr>
        <p:spPr bwMode="auto">
          <a:xfrm>
            <a:off x="6595811"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4</a:t>
            </a:r>
          </a:p>
        </p:txBody>
      </p:sp>
      <p:sp>
        <p:nvSpPr>
          <p:cNvPr id="138" name="Flèche : pentagone 137">
            <a:extLst>
              <a:ext uri="{FF2B5EF4-FFF2-40B4-BE49-F238E27FC236}">
                <a16:creationId xmlns:a16="http://schemas.microsoft.com/office/drawing/2014/main" id="{06BFFA8C-060E-43B1-B1E0-7701D00AED41}"/>
              </a:ext>
            </a:extLst>
          </p:cNvPr>
          <p:cNvSpPr/>
          <p:nvPr/>
        </p:nvSpPr>
        <p:spPr bwMode="auto">
          <a:xfrm>
            <a:off x="7984715"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5</a:t>
            </a:r>
          </a:p>
        </p:txBody>
      </p:sp>
      <p:sp>
        <p:nvSpPr>
          <p:cNvPr id="139" name="Flèche : pentagone 138">
            <a:extLst>
              <a:ext uri="{FF2B5EF4-FFF2-40B4-BE49-F238E27FC236}">
                <a16:creationId xmlns:a16="http://schemas.microsoft.com/office/drawing/2014/main" id="{03893AD4-9363-4261-83E7-19248EA5E21A}"/>
              </a:ext>
            </a:extLst>
          </p:cNvPr>
          <p:cNvSpPr/>
          <p:nvPr/>
        </p:nvSpPr>
        <p:spPr bwMode="auto">
          <a:xfrm>
            <a:off x="9373619" y="4861343"/>
            <a:ext cx="1296046" cy="252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gradFill>
                  <a:gsLst>
                    <a:gs pos="0">
                      <a:srgbClr val="FFFFFF"/>
                    </a:gs>
                    <a:gs pos="100000">
                      <a:srgbClr val="FFFFFF"/>
                    </a:gs>
                  </a:gsLst>
                  <a:lin ang="5400000" scaled="0"/>
                </a:gradFill>
                <a:ea typeface="Segoe UI" pitchFamily="34" charset="0"/>
                <a:cs typeface="Segoe UI" pitchFamily="34" charset="0"/>
              </a:rPr>
              <a:t>Sprint 6</a:t>
            </a:r>
          </a:p>
        </p:txBody>
      </p:sp>
      <p:sp>
        <p:nvSpPr>
          <p:cNvPr id="152" name="Flèche : pentagone 151">
            <a:extLst>
              <a:ext uri="{FF2B5EF4-FFF2-40B4-BE49-F238E27FC236}">
                <a16:creationId xmlns:a16="http://schemas.microsoft.com/office/drawing/2014/main" id="{1FB1234A-00B1-4FC0-90AF-AD411BDBA341}"/>
              </a:ext>
            </a:extLst>
          </p:cNvPr>
          <p:cNvSpPr/>
          <p:nvPr/>
        </p:nvSpPr>
        <p:spPr bwMode="auto">
          <a:xfrm>
            <a:off x="2656325" y="5327690"/>
            <a:ext cx="1738537" cy="252000"/>
          </a:xfrm>
          <a:prstGeom prst="homePlat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Revue UX Design</a:t>
            </a:r>
          </a:p>
        </p:txBody>
      </p:sp>
      <p:sp>
        <p:nvSpPr>
          <p:cNvPr id="153" name="Flèche : pentagone 152">
            <a:extLst>
              <a:ext uri="{FF2B5EF4-FFF2-40B4-BE49-F238E27FC236}">
                <a16:creationId xmlns:a16="http://schemas.microsoft.com/office/drawing/2014/main" id="{972991A4-8580-4479-BA24-82F485E3D310}"/>
              </a:ext>
            </a:extLst>
          </p:cNvPr>
          <p:cNvSpPr/>
          <p:nvPr/>
        </p:nvSpPr>
        <p:spPr bwMode="auto">
          <a:xfrm>
            <a:off x="5633814" y="5329193"/>
            <a:ext cx="1738537" cy="252000"/>
          </a:xfrm>
          <a:prstGeom prst="homePlat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Audit Accessibilité</a:t>
            </a:r>
          </a:p>
        </p:txBody>
      </p:sp>
      <p:sp>
        <p:nvSpPr>
          <p:cNvPr id="154" name="Rectangle 153">
            <a:extLst>
              <a:ext uri="{FF2B5EF4-FFF2-40B4-BE49-F238E27FC236}">
                <a16:creationId xmlns:a16="http://schemas.microsoft.com/office/drawing/2014/main" id="{151D5098-AFD0-4ED5-AD5C-AD7A811FA09D}"/>
              </a:ext>
            </a:extLst>
          </p:cNvPr>
          <p:cNvSpPr/>
          <p:nvPr/>
        </p:nvSpPr>
        <p:spPr bwMode="auto">
          <a:xfrm>
            <a:off x="4630382" y="1641372"/>
            <a:ext cx="102808" cy="67985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14BEB929-F384-4661-B98E-0D557031DC4E}"/>
              </a:ext>
            </a:extLst>
          </p:cNvPr>
          <p:cNvSpPr/>
          <p:nvPr/>
        </p:nvSpPr>
        <p:spPr bwMode="auto">
          <a:xfrm>
            <a:off x="6702849" y="1639999"/>
            <a:ext cx="102808" cy="67985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EF811BE3-A253-4E18-9438-2E67B9F55A32}"/>
              </a:ext>
            </a:extLst>
          </p:cNvPr>
          <p:cNvSpPr/>
          <p:nvPr/>
        </p:nvSpPr>
        <p:spPr bwMode="auto">
          <a:xfrm>
            <a:off x="8733484" y="1634740"/>
            <a:ext cx="102808" cy="67985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763C3358-1480-45F6-B9E8-645BCE6CF11E}"/>
              </a:ext>
            </a:extLst>
          </p:cNvPr>
          <p:cNvSpPr/>
          <p:nvPr/>
        </p:nvSpPr>
        <p:spPr bwMode="auto">
          <a:xfrm>
            <a:off x="10661641" y="1631854"/>
            <a:ext cx="102808" cy="67985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Connecteur : en angle 30">
            <a:extLst>
              <a:ext uri="{FF2B5EF4-FFF2-40B4-BE49-F238E27FC236}">
                <a16:creationId xmlns:a16="http://schemas.microsoft.com/office/drawing/2014/main" id="{95DAA6DF-2004-4BF5-84A5-DA2585579CE6}"/>
              </a:ext>
            </a:extLst>
          </p:cNvPr>
          <p:cNvCxnSpPr>
            <a:stCxn id="154" idx="0"/>
          </p:cNvCxnSpPr>
          <p:nvPr/>
        </p:nvCxnSpPr>
        <p:spPr>
          <a:xfrm rot="16200000" flipV="1">
            <a:off x="3805438" y="765023"/>
            <a:ext cx="158702" cy="159399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7B13D529-0E80-4F5E-A5DF-15A155169E96}"/>
              </a:ext>
            </a:extLst>
          </p:cNvPr>
          <p:cNvCxnSpPr>
            <a:stCxn id="155" idx="0"/>
          </p:cNvCxnSpPr>
          <p:nvPr/>
        </p:nvCxnSpPr>
        <p:spPr>
          <a:xfrm rot="16200000" flipV="1">
            <a:off x="4841898" y="-272357"/>
            <a:ext cx="158249" cy="366646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eur : en angle 46">
            <a:extLst>
              <a:ext uri="{FF2B5EF4-FFF2-40B4-BE49-F238E27FC236}">
                <a16:creationId xmlns:a16="http://schemas.microsoft.com/office/drawing/2014/main" id="{ADB04DB4-5409-44B6-8559-518A693F8CB9}"/>
              </a:ext>
            </a:extLst>
          </p:cNvPr>
          <p:cNvCxnSpPr>
            <a:stCxn id="156" idx="0"/>
          </p:cNvCxnSpPr>
          <p:nvPr/>
        </p:nvCxnSpPr>
        <p:spPr>
          <a:xfrm rot="16200000" flipV="1">
            <a:off x="5851854" y="-1298295"/>
            <a:ext cx="147731" cy="571833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eur : en angle 48">
            <a:extLst>
              <a:ext uri="{FF2B5EF4-FFF2-40B4-BE49-F238E27FC236}">
                <a16:creationId xmlns:a16="http://schemas.microsoft.com/office/drawing/2014/main" id="{3D3D792F-C310-4CA2-9C74-C2D2516D57A2}"/>
              </a:ext>
            </a:extLst>
          </p:cNvPr>
          <p:cNvCxnSpPr>
            <a:stCxn id="157" idx="0"/>
          </p:cNvCxnSpPr>
          <p:nvPr/>
        </p:nvCxnSpPr>
        <p:spPr>
          <a:xfrm rot="16200000" flipV="1">
            <a:off x="6829729" y="-2251463"/>
            <a:ext cx="141378" cy="76252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4A1C278-8F37-446D-8BF7-8FC0E0AB9348}"/>
              </a:ext>
            </a:extLst>
          </p:cNvPr>
          <p:cNvSpPr txBox="1"/>
          <p:nvPr/>
        </p:nvSpPr>
        <p:spPr>
          <a:xfrm>
            <a:off x="4937713" y="1265078"/>
            <a:ext cx="3898113" cy="184666"/>
          </a:xfrm>
          <a:prstGeom prst="rect">
            <a:avLst/>
          </a:prstGeom>
          <a:noFill/>
        </p:spPr>
        <p:txBody>
          <a:bodyPr wrap="square" lIns="0" tIns="0" rIns="0" bIns="0" rtlCol="0">
            <a:spAutoFit/>
          </a:bodyPr>
          <a:lstStyle/>
          <a:p>
            <a:pPr algn="l"/>
            <a:r>
              <a:rPr lang="fr-FR" sz="1200" dirty="0">
                <a:gradFill>
                  <a:gsLst>
                    <a:gs pos="2917">
                      <a:schemeClr val="tx1"/>
                    </a:gs>
                    <a:gs pos="30000">
                      <a:schemeClr val="tx1"/>
                    </a:gs>
                  </a:gsLst>
                  <a:lin ang="5400000" scaled="0"/>
                </a:gradFill>
              </a:rPr>
              <a:t>Intégration des feedbacks et des corrections à apporter</a:t>
            </a:r>
          </a:p>
        </p:txBody>
      </p:sp>
      <p:sp>
        <p:nvSpPr>
          <p:cNvPr id="51" name="ZoneTexte 50">
            <a:extLst>
              <a:ext uri="{FF2B5EF4-FFF2-40B4-BE49-F238E27FC236}">
                <a16:creationId xmlns:a16="http://schemas.microsoft.com/office/drawing/2014/main" id="{60A382A8-EB43-415A-99FC-5C99F04A5506}"/>
              </a:ext>
            </a:extLst>
          </p:cNvPr>
          <p:cNvSpPr txBox="1"/>
          <p:nvPr/>
        </p:nvSpPr>
        <p:spPr>
          <a:xfrm>
            <a:off x="3507438" y="2120600"/>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UX</a:t>
            </a:r>
          </a:p>
        </p:txBody>
      </p:sp>
      <p:sp>
        <p:nvSpPr>
          <p:cNvPr id="163" name="ZoneTexte 162">
            <a:extLst>
              <a:ext uri="{FF2B5EF4-FFF2-40B4-BE49-F238E27FC236}">
                <a16:creationId xmlns:a16="http://schemas.microsoft.com/office/drawing/2014/main" id="{6A656353-BEB2-4E6A-9BFC-64F996F81324}"/>
              </a:ext>
            </a:extLst>
          </p:cNvPr>
          <p:cNvSpPr txBox="1"/>
          <p:nvPr/>
        </p:nvSpPr>
        <p:spPr>
          <a:xfrm>
            <a:off x="5599328" y="2115448"/>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UX</a:t>
            </a:r>
          </a:p>
        </p:txBody>
      </p:sp>
      <p:sp>
        <p:nvSpPr>
          <p:cNvPr id="164" name="ZoneTexte 163">
            <a:extLst>
              <a:ext uri="{FF2B5EF4-FFF2-40B4-BE49-F238E27FC236}">
                <a16:creationId xmlns:a16="http://schemas.microsoft.com/office/drawing/2014/main" id="{6465BED1-5DAC-44FF-8573-C46A6B27AB10}"/>
              </a:ext>
            </a:extLst>
          </p:cNvPr>
          <p:cNvSpPr txBox="1"/>
          <p:nvPr/>
        </p:nvSpPr>
        <p:spPr>
          <a:xfrm>
            <a:off x="7700412" y="2123609"/>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UX</a:t>
            </a:r>
          </a:p>
        </p:txBody>
      </p:sp>
      <p:sp>
        <p:nvSpPr>
          <p:cNvPr id="165" name="ZoneTexte 164">
            <a:extLst>
              <a:ext uri="{FF2B5EF4-FFF2-40B4-BE49-F238E27FC236}">
                <a16:creationId xmlns:a16="http://schemas.microsoft.com/office/drawing/2014/main" id="{A8D535B0-B055-4189-86D8-CEF20A6A0B31}"/>
              </a:ext>
            </a:extLst>
          </p:cNvPr>
          <p:cNvSpPr txBox="1"/>
          <p:nvPr/>
        </p:nvSpPr>
        <p:spPr>
          <a:xfrm>
            <a:off x="9750095" y="2109077"/>
            <a:ext cx="193144" cy="153888"/>
          </a:xfrm>
          <a:prstGeom prst="rect">
            <a:avLst/>
          </a:prstGeom>
          <a:noFill/>
        </p:spPr>
        <p:txBody>
          <a:bodyPr wrap="square" lIns="0" tIns="0" rIns="0" bIns="0" rtlCol="0">
            <a:spAutoFit/>
          </a:bodyPr>
          <a:lstStyle/>
          <a:p>
            <a:pPr algn="l"/>
            <a:r>
              <a:rPr lang="fr-FR" sz="1000" dirty="0">
                <a:solidFill>
                  <a:schemeClr val="bg1"/>
                </a:solidFill>
              </a:rPr>
              <a:t>UX</a:t>
            </a:r>
          </a:p>
        </p:txBody>
      </p:sp>
      <p:sp>
        <p:nvSpPr>
          <p:cNvPr id="167" name="ZoneTexte 166">
            <a:extLst>
              <a:ext uri="{FF2B5EF4-FFF2-40B4-BE49-F238E27FC236}">
                <a16:creationId xmlns:a16="http://schemas.microsoft.com/office/drawing/2014/main" id="{3F0E4C89-6B47-45BA-87D0-E4F455DA8C0E}"/>
              </a:ext>
            </a:extLst>
          </p:cNvPr>
          <p:cNvSpPr txBox="1"/>
          <p:nvPr/>
        </p:nvSpPr>
        <p:spPr>
          <a:xfrm>
            <a:off x="3810736" y="2125723"/>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AA</a:t>
            </a:r>
          </a:p>
        </p:txBody>
      </p:sp>
      <p:sp>
        <p:nvSpPr>
          <p:cNvPr id="168" name="ZoneTexte 167">
            <a:extLst>
              <a:ext uri="{FF2B5EF4-FFF2-40B4-BE49-F238E27FC236}">
                <a16:creationId xmlns:a16="http://schemas.microsoft.com/office/drawing/2014/main" id="{453E894D-A518-4575-87C6-BCBE3C5E2B2F}"/>
              </a:ext>
            </a:extLst>
          </p:cNvPr>
          <p:cNvSpPr txBox="1"/>
          <p:nvPr/>
        </p:nvSpPr>
        <p:spPr>
          <a:xfrm>
            <a:off x="5908190" y="2120599"/>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AA</a:t>
            </a:r>
          </a:p>
        </p:txBody>
      </p:sp>
      <p:sp>
        <p:nvSpPr>
          <p:cNvPr id="169" name="ZoneTexte 168">
            <a:extLst>
              <a:ext uri="{FF2B5EF4-FFF2-40B4-BE49-F238E27FC236}">
                <a16:creationId xmlns:a16="http://schemas.microsoft.com/office/drawing/2014/main" id="{8842B91A-BC46-4CBB-B068-A29BCCCBF4C0}"/>
              </a:ext>
            </a:extLst>
          </p:cNvPr>
          <p:cNvSpPr txBox="1"/>
          <p:nvPr/>
        </p:nvSpPr>
        <p:spPr>
          <a:xfrm>
            <a:off x="8004722" y="2123609"/>
            <a:ext cx="193144" cy="153888"/>
          </a:xfrm>
          <a:prstGeom prst="rect">
            <a:avLst/>
          </a:prstGeom>
          <a:noFill/>
        </p:spPr>
        <p:txBody>
          <a:bodyPr wrap="square" lIns="0" tIns="0" rIns="0" bIns="0" rtlCol="0">
            <a:spAutoFit/>
          </a:bodyPr>
          <a:lstStyle/>
          <a:p>
            <a:pPr algn="l"/>
            <a:r>
              <a:rPr lang="fr-FR" sz="1000" dirty="0">
                <a:gradFill>
                  <a:gsLst>
                    <a:gs pos="2917">
                      <a:schemeClr val="tx1"/>
                    </a:gs>
                    <a:gs pos="30000">
                      <a:schemeClr val="tx1"/>
                    </a:gs>
                  </a:gsLst>
                  <a:lin ang="5400000" scaled="0"/>
                </a:gradFill>
              </a:rPr>
              <a:t>AA</a:t>
            </a:r>
          </a:p>
        </p:txBody>
      </p:sp>
      <p:sp>
        <p:nvSpPr>
          <p:cNvPr id="170" name="ZoneTexte 169">
            <a:extLst>
              <a:ext uri="{FF2B5EF4-FFF2-40B4-BE49-F238E27FC236}">
                <a16:creationId xmlns:a16="http://schemas.microsoft.com/office/drawing/2014/main" id="{EE5221D0-4EDA-4958-97CA-C9FB4FFD8D38}"/>
              </a:ext>
            </a:extLst>
          </p:cNvPr>
          <p:cNvSpPr txBox="1"/>
          <p:nvPr/>
        </p:nvSpPr>
        <p:spPr>
          <a:xfrm>
            <a:off x="10050259" y="2109077"/>
            <a:ext cx="193144" cy="153888"/>
          </a:xfrm>
          <a:prstGeom prst="rect">
            <a:avLst/>
          </a:prstGeom>
          <a:noFill/>
        </p:spPr>
        <p:txBody>
          <a:bodyPr wrap="square" lIns="0" tIns="0" rIns="0" bIns="0" rtlCol="0">
            <a:spAutoFit/>
          </a:bodyPr>
          <a:lstStyle/>
          <a:p>
            <a:pPr algn="l"/>
            <a:r>
              <a:rPr lang="fr-FR" sz="1000" dirty="0">
                <a:solidFill>
                  <a:schemeClr val="bg1"/>
                </a:solidFill>
              </a:rPr>
              <a:t>AA</a:t>
            </a:r>
          </a:p>
        </p:txBody>
      </p:sp>
      <p:sp>
        <p:nvSpPr>
          <p:cNvPr id="176" name="Rectangle 175">
            <a:extLst>
              <a:ext uri="{FF2B5EF4-FFF2-40B4-BE49-F238E27FC236}">
                <a16:creationId xmlns:a16="http://schemas.microsoft.com/office/drawing/2014/main" id="{1D1DD378-7B6F-4563-8BE2-E9656B7CDDB9}"/>
              </a:ext>
            </a:extLst>
          </p:cNvPr>
          <p:cNvSpPr/>
          <p:nvPr/>
        </p:nvSpPr>
        <p:spPr bwMode="auto">
          <a:xfrm>
            <a:off x="3803504" y="4861344"/>
            <a:ext cx="101468" cy="252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610A3828-9A4E-4D94-92BB-A6AF7FB07063}"/>
              </a:ext>
            </a:extLst>
          </p:cNvPr>
          <p:cNvSpPr/>
          <p:nvPr/>
        </p:nvSpPr>
        <p:spPr bwMode="auto">
          <a:xfrm>
            <a:off x="5206213" y="4861343"/>
            <a:ext cx="101468" cy="252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F607C1BE-A36A-4C1F-AB8E-E44DB6D8C31E}"/>
              </a:ext>
            </a:extLst>
          </p:cNvPr>
          <p:cNvSpPr/>
          <p:nvPr/>
        </p:nvSpPr>
        <p:spPr bwMode="auto">
          <a:xfrm>
            <a:off x="9373168" y="4861343"/>
            <a:ext cx="101468" cy="252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4" name="Connecteur : en angle 183">
            <a:extLst>
              <a:ext uri="{FF2B5EF4-FFF2-40B4-BE49-F238E27FC236}">
                <a16:creationId xmlns:a16="http://schemas.microsoft.com/office/drawing/2014/main" id="{65E28B83-5573-494F-8A5D-821AEC9D930D}"/>
              </a:ext>
            </a:extLst>
          </p:cNvPr>
          <p:cNvCxnSpPr>
            <a:cxnSpLocks/>
            <a:stCxn id="152" idx="3"/>
            <a:endCxn id="177" idx="2"/>
          </p:cNvCxnSpPr>
          <p:nvPr/>
        </p:nvCxnSpPr>
        <p:spPr>
          <a:xfrm flipV="1">
            <a:off x="4394862" y="5113343"/>
            <a:ext cx="862085" cy="34034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323B0D52-AC82-49A3-B459-EF092F600977}"/>
              </a:ext>
            </a:extLst>
          </p:cNvPr>
          <p:cNvSpPr/>
          <p:nvPr/>
        </p:nvSpPr>
        <p:spPr bwMode="auto">
          <a:xfrm>
            <a:off x="7982565" y="4861343"/>
            <a:ext cx="101468" cy="252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9" name="Connecteur : en angle 188">
            <a:extLst>
              <a:ext uri="{FF2B5EF4-FFF2-40B4-BE49-F238E27FC236}">
                <a16:creationId xmlns:a16="http://schemas.microsoft.com/office/drawing/2014/main" id="{7AA976AA-25EB-4DC7-BA6B-57C4A25B154B}"/>
              </a:ext>
            </a:extLst>
          </p:cNvPr>
          <p:cNvCxnSpPr>
            <a:cxnSpLocks/>
            <a:stCxn id="153" idx="3"/>
            <a:endCxn id="187" idx="2"/>
          </p:cNvCxnSpPr>
          <p:nvPr/>
        </p:nvCxnSpPr>
        <p:spPr>
          <a:xfrm flipV="1">
            <a:off x="7372351" y="5113343"/>
            <a:ext cx="660948" cy="34185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0" name="Flèche : pentagone 189">
            <a:extLst>
              <a:ext uri="{FF2B5EF4-FFF2-40B4-BE49-F238E27FC236}">
                <a16:creationId xmlns:a16="http://schemas.microsoft.com/office/drawing/2014/main" id="{80E03EA3-E40C-46F1-8F51-701837DD9E4A}"/>
              </a:ext>
            </a:extLst>
          </p:cNvPr>
          <p:cNvSpPr/>
          <p:nvPr/>
        </p:nvSpPr>
        <p:spPr bwMode="auto">
          <a:xfrm>
            <a:off x="9607517" y="5327690"/>
            <a:ext cx="1738537" cy="252000"/>
          </a:xfrm>
          <a:prstGeom prst="homePlat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Revue UX Design</a:t>
            </a:r>
          </a:p>
        </p:txBody>
      </p:sp>
      <p:sp>
        <p:nvSpPr>
          <p:cNvPr id="191" name="Flèche : pentagone 190">
            <a:extLst>
              <a:ext uri="{FF2B5EF4-FFF2-40B4-BE49-F238E27FC236}">
                <a16:creationId xmlns:a16="http://schemas.microsoft.com/office/drawing/2014/main" id="{66CC1F72-4AD2-4359-89DB-6776B8B68369}"/>
              </a:ext>
            </a:extLst>
          </p:cNvPr>
          <p:cNvSpPr/>
          <p:nvPr/>
        </p:nvSpPr>
        <p:spPr bwMode="auto">
          <a:xfrm>
            <a:off x="2407330"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1</a:t>
            </a:r>
          </a:p>
        </p:txBody>
      </p:sp>
      <p:sp>
        <p:nvSpPr>
          <p:cNvPr id="192" name="Flèche : pentagone 191">
            <a:extLst>
              <a:ext uri="{FF2B5EF4-FFF2-40B4-BE49-F238E27FC236}">
                <a16:creationId xmlns:a16="http://schemas.microsoft.com/office/drawing/2014/main" id="{91C688EE-A286-44CD-A5E2-FB075167C7C6}"/>
              </a:ext>
            </a:extLst>
          </p:cNvPr>
          <p:cNvSpPr/>
          <p:nvPr/>
        </p:nvSpPr>
        <p:spPr bwMode="auto">
          <a:xfrm>
            <a:off x="3804844"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2</a:t>
            </a:r>
          </a:p>
        </p:txBody>
      </p:sp>
      <p:sp>
        <p:nvSpPr>
          <p:cNvPr id="193" name="Flèche : pentagone 192">
            <a:extLst>
              <a:ext uri="{FF2B5EF4-FFF2-40B4-BE49-F238E27FC236}">
                <a16:creationId xmlns:a16="http://schemas.microsoft.com/office/drawing/2014/main" id="{05EBA861-F53C-43DA-B141-5A5330EC7A9E}"/>
              </a:ext>
            </a:extLst>
          </p:cNvPr>
          <p:cNvSpPr/>
          <p:nvPr/>
        </p:nvSpPr>
        <p:spPr bwMode="auto">
          <a:xfrm>
            <a:off x="5197930"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3</a:t>
            </a:r>
          </a:p>
        </p:txBody>
      </p:sp>
      <p:sp>
        <p:nvSpPr>
          <p:cNvPr id="194" name="Flèche : pentagone 193">
            <a:extLst>
              <a:ext uri="{FF2B5EF4-FFF2-40B4-BE49-F238E27FC236}">
                <a16:creationId xmlns:a16="http://schemas.microsoft.com/office/drawing/2014/main" id="{0D3C2908-C187-4E67-A561-891DFC4C5A89}"/>
              </a:ext>
            </a:extLst>
          </p:cNvPr>
          <p:cNvSpPr/>
          <p:nvPr/>
        </p:nvSpPr>
        <p:spPr bwMode="auto">
          <a:xfrm>
            <a:off x="6595811"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4</a:t>
            </a:r>
          </a:p>
        </p:txBody>
      </p:sp>
      <p:sp>
        <p:nvSpPr>
          <p:cNvPr id="195" name="Flèche : pentagone 194">
            <a:extLst>
              <a:ext uri="{FF2B5EF4-FFF2-40B4-BE49-F238E27FC236}">
                <a16:creationId xmlns:a16="http://schemas.microsoft.com/office/drawing/2014/main" id="{D5D0400A-8649-4846-A211-BF038E42767C}"/>
              </a:ext>
            </a:extLst>
          </p:cNvPr>
          <p:cNvSpPr/>
          <p:nvPr/>
        </p:nvSpPr>
        <p:spPr bwMode="auto">
          <a:xfrm>
            <a:off x="7984715"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5</a:t>
            </a:r>
          </a:p>
        </p:txBody>
      </p:sp>
      <p:sp>
        <p:nvSpPr>
          <p:cNvPr id="196" name="Flèche : pentagone 195">
            <a:extLst>
              <a:ext uri="{FF2B5EF4-FFF2-40B4-BE49-F238E27FC236}">
                <a16:creationId xmlns:a16="http://schemas.microsoft.com/office/drawing/2014/main" id="{9556E022-7361-4074-A8B4-435515DE7E36}"/>
              </a:ext>
            </a:extLst>
          </p:cNvPr>
          <p:cNvSpPr/>
          <p:nvPr/>
        </p:nvSpPr>
        <p:spPr bwMode="auto">
          <a:xfrm>
            <a:off x="9373619" y="6265667"/>
            <a:ext cx="1296046" cy="252000"/>
          </a:xfrm>
          <a:prstGeom prst="homePlat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Sprint 6</a:t>
            </a:r>
          </a:p>
        </p:txBody>
      </p:sp>
      <p:sp>
        <p:nvSpPr>
          <p:cNvPr id="200" name="Rectangle 199">
            <a:extLst>
              <a:ext uri="{FF2B5EF4-FFF2-40B4-BE49-F238E27FC236}">
                <a16:creationId xmlns:a16="http://schemas.microsoft.com/office/drawing/2014/main" id="{A8136DD2-213D-484A-A320-A2E6F207A602}"/>
              </a:ext>
            </a:extLst>
          </p:cNvPr>
          <p:cNvSpPr/>
          <p:nvPr/>
        </p:nvSpPr>
        <p:spPr bwMode="auto">
          <a:xfrm>
            <a:off x="9372485" y="6265667"/>
            <a:ext cx="101468" cy="252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chemeClr val="tx1"/>
              </a:solidFill>
              <a:ea typeface="Segoe UI" pitchFamily="34" charset="0"/>
              <a:cs typeface="Segoe UI" pitchFamily="34" charset="0"/>
            </a:endParaRPr>
          </a:p>
        </p:txBody>
      </p:sp>
      <p:sp>
        <p:nvSpPr>
          <p:cNvPr id="201" name="Flèche : pentagone 200">
            <a:extLst>
              <a:ext uri="{FF2B5EF4-FFF2-40B4-BE49-F238E27FC236}">
                <a16:creationId xmlns:a16="http://schemas.microsoft.com/office/drawing/2014/main" id="{10ED7D15-2B37-4EC3-8F94-F26E002ACFFD}"/>
              </a:ext>
            </a:extLst>
          </p:cNvPr>
          <p:cNvSpPr/>
          <p:nvPr/>
        </p:nvSpPr>
        <p:spPr bwMode="auto">
          <a:xfrm>
            <a:off x="4501424" y="5791169"/>
            <a:ext cx="1738537" cy="252000"/>
          </a:xfrm>
          <a:prstGeom prst="homePlat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Revue UX Design</a:t>
            </a:r>
          </a:p>
        </p:txBody>
      </p:sp>
      <p:sp>
        <p:nvSpPr>
          <p:cNvPr id="202" name="Flèche : pentagone 201">
            <a:extLst>
              <a:ext uri="{FF2B5EF4-FFF2-40B4-BE49-F238E27FC236}">
                <a16:creationId xmlns:a16="http://schemas.microsoft.com/office/drawing/2014/main" id="{39239B06-B7C9-4D72-A558-A4D337829A5A}"/>
              </a:ext>
            </a:extLst>
          </p:cNvPr>
          <p:cNvSpPr/>
          <p:nvPr/>
        </p:nvSpPr>
        <p:spPr bwMode="auto">
          <a:xfrm>
            <a:off x="7478913" y="5792672"/>
            <a:ext cx="1738537" cy="252000"/>
          </a:xfrm>
          <a:prstGeom prst="homePlat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Audit Accessibilité</a:t>
            </a:r>
          </a:p>
        </p:txBody>
      </p:sp>
      <p:sp>
        <p:nvSpPr>
          <p:cNvPr id="203" name="Rectangle 202">
            <a:extLst>
              <a:ext uri="{FF2B5EF4-FFF2-40B4-BE49-F238E27FC236}">
                <a16:creationId xmlns:a16="http://schemas.microsoft.com/office/drawing/2014/main" id="{BD992533-CDD4-4171-A1D7-02A615F2D2BA}"/>
              </a:ext>
            </a:extLst>
          </p:cNvPr>
          <p:cNvSpPr/>
          <p:nvPr/>
        </p:nvSpPr>
        <p:spPr bwMode="auto">
          <a:xfrm>
            <a:off x="6588965" y="6265667"/>
            <a:ext cx="101468" cy="252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chemeClr val="tx1"/>
              </a:solidFill>
              <a:ea typeface="Segoe UI" pitchFamily="34" charset="0"/>
              <a:cs typeface="Segoe UI" pitchFamily="34" charset="0"/>
            </a:endParaRPr>
          </a:p>
        </p:txBody>
      </p:sp>
      <p:cxnSp>
        <p:nvCxnSpPr>
          <p:cNvPr id="209" name="Connecteur : en angle 208">
            <a:extLst>
              <a:ext uri="{FF2B5EF4-FFF2-40B4-BE49-F238E27FC236}">
                <a16:creationId xmlns:a16="http://schemas.microsoft.com/office/drawing/2014/main" id="{2AE10C84-D54D-4348-8EEB-96CA36D553BF}"/>
              </a:ext>
            </a:extLst>
          </p:cNvPr>
          <p:cNvCxnSpPr>
            <a:stCxn id="201" idx="3"/>
            <a:endCxn id="203" idx="0"/>
          </p:cNvCxnSpPr>
          <p:nvPr/>
        </p:nvCxnSpPr>
        <p:spPr>
          <a:xfrm>
            <a:off x="6239961" y="5917169"/>
            <a:ext cx="399738" cy="34849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eur : en angle 210">
            <a:extLst>
              <a:ext uri="{FF2B5EF4-FFF2-40B4-BE49-F238E27FC236}">
                <a16:creationId xmlns:a16="http://schemas.microsoft.com/office/drawing/2014/main" id="{B4D20B97-8A45-4411-87B3-77A4DF51E902}"/>
              </a:ext>
            </a:extLst>
          </p:cNvPr>
          <p:cNvCxnSpPr>
            <a:cxnSpLocks/>
            <a:stCxn id="202" idx="3"/>
            <a:endCxn id="200" idx="0"/>
          </p:cNvCxnSpPr>
          <p:nvPr/>
        </p:nvCxnSpPr>
        <p:spPr>
          <a:xfrm>
            <a:off x="9217450" y="5918672"/>
            <a:ext cx="205769" cy="34699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CEE15FD1-A4DF-4982-93B5-31E86EE7B9B1}"/>
              </a:ext>
            </a:extLst>
          </p:cNvPr>
          <p:cNvSpPr>
            <a:spLocks noGrp="1"/>
          </p:cNvSpPr>
          <p:nvPr>
            <p:ph type="sldNum" sz="quarter" idx="12"/>
          </p:nvPr>
        </p:nvSpPr>
        <p:spPr/>
        <p:txBody>
          <a:bodyPr/>
          <a:lstStyle/>
          <a:p>
            <a:fld id="{E349EFCA-1D56-47B0-9E12-90EC9BA2FE55}" type="slidenum">
              <a:rPr lang="fr-FR" smtClean="0"/>
              <a:pPr/>
              <a:t>40</a:t>
            </a:fld>
            <a:endParaRPr lang="fr-FR" dirty="0"/>
          </a:p>
        </p:txBody>
      </p:sp>
      <p:sp>
        <p:nvSpPr>
          <p:cNvPr id="81" name="Rectangle 80">
            <a:extLst>
              <a:ext uri="{FF2B5EF4-FFF2-40B4-BE49-F238E27FC236}">
                <a16:creationId xmlns:a16="http://schemas.microsoft.com/office/drawing/2014/main" id="{D8BB50AA-6CB7-4725-9290-460934D25549}"/>
              </a:ext>
            </a:extLst>
          </p:cNvPr>
          <p:cNvSpPr/>
          <p:nvPr/>
        </p:nvSpPr>
        <p:spPr bwMode="auto">
          <a:xfrm>
            <a:off x="1826927" y="4422795"/>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dirty="0">
                <a:solidFill>
                  <a:schemeClr val="tx1"/>
                </a:solidFill>
                <a:ea typeface="Segoe UI" pitchFamily="34" charset="0"/>
                <a:cs typeface="Segoe UI" pitchFamily="34" charset="0"/>
              </a:rPr>
              <a:t>Planification usuelle</a:t>
            </a:r>
          </a:p>
        </p:txBody>
      </p:sp>
      <p:sp>
        <p:nvSpPr>
          <p:cNvPr id="82" name="Rectangle 81">
            <a:extLst>
              <a:ext uri="{FF2B5EF4-FFF2-40B4-BE49-F238E27FC236}">
                <a16:creationId xmlns:a16="http://schemas.microsoft.com/office/drawing/2014/main" id="{9FE6B9BE-9C0D-40F4-A015-B9B4DCB23CE4}"/>
              </a:ext>
            </a:extLst>
          </p:cNvPr>
          <p:cNvSpPr/>
          <p:nvPr/>
        </p:nvSpPr>
        <p:spPr bwMode="auto">
          <a:xfrm>
            <a:off x="1826927" y="939773"/>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dirty="0">
                <a:solidFill>
                  <a:schemeClr val="tx1"/>
                </a:solidFill>
                <a:ea typeface="Segoe UI" pitchFamily="34" charset="0"/>
                <a:cs typeface="Segoe UI" pitchFamily="34" charset="0"/>
              </a:rPr>
              <a:t>Planification intégrée</a:t>
            </a:r>
          </a:p>
        </p:txBody>
      </p:sp>
      <p:sp>
        <p:nvSpPr>
          <p:cNvPr id="89" name="Rectangle 88">
            <a:hlinkClick r:id="rId3" action="ppaction://hlinksldjump"/>
            <a:extLst>
              <a:ext uri="{FF2B5EF4-FFF2-40B4-BE49-F238E27FC236}">
                <a16:creationId xmlns:a16="http://schemas.microsoft.com/office/drawing/2014/main" id="{428FA056-300E-4D38-A469-384495C5FA75}"/>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90" name="Rectangle 89">
            <a:hlinkClick r:id="rId4" action="ppaction://hlinksldjump"/>
            <a:extLst>
              <a:ext uri="{FF2B5EF4-FFF2-40B4-BE49-F238E27FC236}">
                <a16:creationId xmlns:a16="http://schemas.microsoft.com/office/drawing/2014/main" id="{479C8445-3B2B-4F98-B797-E68E542B32B8}"/>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93" name="Rectangle 92">
            <a:hlinkClick r:id="rId5" action="ppaction://hlinksldjump"/>
            <a:extLst>
              <a:ext uri="{FF2B5EF4-FFF2-40B4-BE49-F238E27FC236}">
                <a16:creationId xmlns:a16="http://schemas.microsoft.com/office/drawing/2014/main" id="{3C5E1CC4-3DEF-477D-BEFD-D851A4D508BA}"/>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94" name="Rectangle 93">
            <a:hlinkClick r:id="rId6" action="ppaction://hlinksldjump"/>
            <a:extLst>
              <a:ext uri="{FF2B5EF4-FFF2-40B4-BE49-F238E27FC236}">
                <a16:creationId xmlns:a16="http://schemas.microsoft.com/office/drawing/2014/main" id="{FEBAB292-4867-4A9D-BFD9-C2CB74011ED8}"/>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97" name="Rectangle 96">
            <a:hlinkClick r:id="rId7" action="ppaction://hlinksldjump"/>
            <a:extLst>
              <a:ext uri="{FF2B5EF4-FFF2-40B4-BE49-F238E27FC236}">
                <a16:creationId xmlns:a16="http://schemas.microsoft.com/office/drawing/2014/main" id="{F1C69329-C723-4CD8-B31D-CD1EC014AEC0}"/>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98" name="Rectangle 97">
            <a:hlinkClick r:id="rId8" action="ppaction://hlinksldjump"/>
            <a:extLst>
              <a:ext uri="{FF2B5EF4-FFF2-40B4-BE49-F238E27FC236}">
                <a16:creationId xmlns:a16="http://schemas.microsoft.com/office/drawing/2014/main" id="{A00CD426-F99C-44C3-AE98-D6F5395FBCB9}"/>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87" name="Rectangle 86">
            <a:hlinkClick r:id="rId9" action="ppaction://hlinksldjump"/>
            <a:extLst>
              <a:ext uri="{FF2B5EF4-FFF2-40B4-BE49-F238E27FC236}">
                <a16:creationId xmlns:a16="http://schemas.microsoft.com/office/drawing/2014/main" id="{82066D65-667B-4703-9034-0C1233651310}"/>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88" name="Rectangle 87">
            <a:hlinkClick r:id="rId10" action="ppaction://hlinksldjump"/>
            <a:extLst>
              <a:ext uri="{FF2B5EF4-FFF2-40B4-BE49-F238E27FC236}">
                <a16:creationId xmlns:a16="http://schemas.microsoft.com/office/drawing/2014/main" id="{AF4382BD-3B03-4776-811C-4438AB0B47C5}"/>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06" name="Rectangle 105">
            <a:hlinkClick r:id="rId11" action="ppaction://hlinksldjump"/>
            <a:extLst>
              <a:ext uri="{FF2B5EF4-FFF2-40B4-BE49-F238E27FC236}">
                <a16:creationId xmlns:a16="http://schemas.microsoft.com/office/drawing/2014/main" id="{F4889B28-7F69-47B3-8EAB-0BB761FC3200}"/>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07" name="Rectangle 106">
            <a:hlinkClick r:id="rId12" action="ppaction://hlinksldjump"/>
            <a:extLst>
              <a:ext uri="{FF2B5EF4-FFF2-40B4-BE49-F238E27FC236}">
                <a16:creationId xmlns:a16="http://schemas.microsoft.com/office/drawing/2014/main" id="{69B50694-7FF8-410C-B6ED-C65C0CC6EA8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1744698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BA538-2285-45FC-A17E-320F90B3DF1B}"/>
              </a:ext>
            </a:extLst>
          </p:cNvPr>
          <p:cNvSpPr>
            <a:spLocks noGrp="1"/>
          </p:cNvSpPr>
          <p:nvPr>
            <p:ph type="title"/>
          </p:nvPr>
        </p:nvSpPr>
        <p:spPr/>
        <p:txBody>
          <a:bodyPr/>
          <a:lstStyle/>
          <a:p>
            <a:r>
              <a:rPr lang="fr-FR" dirty="0"/>
              <a:t>Méthodologie (complète) de test</a:t>
            </a:r>
          </a:p>
        </p:txBody>
      </p:sp>
      <p:sp>
        <p:nvSpPr>
          <p:cNvPr id="3" name="Espace réservé du texte 2">
            <a:extLst>
              <a:ext uri="{FF2B5EF4-FFF2-40B4-BE49-F238E27FC236}">
                <a16:creationId xmlns:a16="http://schemas.microsoft.com/office/drawing/2014/main" id="{CE79926F-88AF-4D34-9248-5D86D988C72D}"/>
              </a:ext>
            </a:extLst>
          </p:cNvPr>
          <p:cNvSpPr>
            <a:spLocks noGrp="1"/>
          </p:cNvSpPr>
          <p:nvPr>
            <p:ph type="body" sz="quarter" idx="10"/>
          </p:nvPr>
        </p:nvSpPr>
        <p:spPr>
          <a:xfrm>
            <a:off x="1826926" y="673079"/>
            <a:ext cx="9777984" cy="5503045"/>
          </a:xfrm>
        </p:spPr>
        <p:txBody>
          <a:bodyPr/>
          <a:lstStyle/>
          <a:p>
            <a:r>
              <a:rPr lang="fr-FR" sz="1800" b="1" dirty="0"/>
              <a:t>Les outils sont très nombreux alors la méthodologie est primordiale, les outils pourront varier en fonction du budget (certains sont bien mais payant) et de l’environnement de développement</a:t>
            </a:r>
          </a:p>
          <a:p>
            <a:endParaRPr lang="fr-FR" sz="1800" b="1" dirty="0"/>
          </a:p>
          <a:p>
            <a:r>
              <a:rPr lang="fr-FR" sz="1800" b="1" dirty="0"/>
              <a:t>Contrôle des informations obligatoires </a:t>
            </a:r>
            <a:r>
              <a:rPr lang="fr-FR" sz="1800" dirty="0"/>
              <a:t>(humain)</a:t>
            </a:r>
          </a:p>
          <a:p>
            <a:pPr marL="446088" lvl="1" indent="-217488">
              <a:buFont typeface="Arial" panose="020B0604020202020204" pitchFamily="34" charset="0"/>
              <a:buChar char="•"/>
            </a:pPr>
            <a:r>
              <a:rPr lang="fr-FR" sz="1400" dirty="0"/>
              <a:t>Page de déclaration d’accessibilité</a:t>
            </a:r>
          </a:p>
          <a:p>
            <a:pPr marL="446088" lvl="1" indent="-217488">
              <a:buFont typeface="Arial" panose="020B0604020202020204" pitchFamily="34" charset="0"/>
              <a:buChar char="•"/>
            </a:pPr>
            <a:r>
              <a:rPr lang="fr-FR" sz="1400" dirty="0"/>
              <a:t>Lien actif permettant de remonter des non-conformités</a:t>
            </a:r>
          </a:p>
          <a:p>
            <a:pPr marL="446088" lvl="1" indent="-217488">
              <a:buFont typeface="Arial" panose="020B0604020202020204" pitchFamily="34" charset="0"/>
              <a:buChar char="•"/>
            </a:pPr>
            <a:r>
              <a:rPr lang="fr-FR" sz="1400" dirty="0"/>
              <a:t>Support accessible</a:t>
            </a:r>
          </a:p>
          <a:p>
            <a:pPr marL="446088" lvl="1" indent="-217488">
              <a:buFont typeface="Arial" panose="020B0604020202020204" pitchFamily="34" charset="0"/>
              <a:buChar char="•"/>
            </a:pPr>
            <a:r>
              <a:rPr lang="fr-FR" sz="1400" dirty="0"/>
              <a:t>Structure du site et accès au plan du site</a:t>
            </a:r>
          </a:p>
          <a:p>
            <a:r>
              <a:rPr lang="fr-FR" sz="1800" b="1" dirty="0"/>
              <a:t>Tests techniques </a:t>
            </a:r>
            <a:r>
              <a:rPr lang="fr-FR" sz="1800" dirty="0"/>
              <a:t>(partiellement automatisable)</a:t>
            </a:r>
          </a:p>
          <a:p>
            <a:pPr marL="446088" lvl="1" indent="-217488">
              <a:buFont typeface="Arial" panose="020B0604020202020204" pitchFamily="34" charset="0"/>
              <a:buChar char="•"/>
            </a:pPr>
            <a:r>
              <a:rPr lang="fr-FR" sz="1400" dirty="0"/>
              <a:t>Contenu texte</a:t>
            </a:r>
          </a:p>
          <a:p>
            <a:pPr marL="446088" lvl="1" indent="-217488">
              <a:buFont typeface="Arial" panose="020B0604020202020204" pitchFamily="34" charset="0"/>
              <a:buChar char="•"/>
            </a:pPr>
            <a:r>
              <a:rPr lang="fr-FR" sz="1400" dirty="0"/>
              <a:t>Contenu non-texte, images</a:t>
            </a:r>
          </a:p>
          <a:p>
            <a:pPr marL="446088" lvl="1" indent="-217488">
              <a:buFont typeface="Arial" panose="020B0604020202020204" pitchFamily="34" charset="0"/>
              <a:buChar char="•"/>
            </a:pPr>
            <a:r>
              <a:rPr lang="fr-FR" sz="1400" dirty="0"/>
              <a:t>Couleurs et contrastes</a:t>
            </a:r>
          </a:p>
          <a:p>
            <a:pPr marL="446088" lvl="1" indent="-217488">
              <a:buFont typeface="Arial" panose="020B0604020202020204" pitchFamily="34" charset="0"/>
              <a:buChar char="•"/>
            </a:pPr>
            <a:r>
              <a:rPr lang="fr-FR" sz="1400" dirty="0"/>
              <a:t>Titres</a:t>
            </a:r>
          </a:p>
          <a:p>
            <a:pPr marL="446088" lvl="1" indent="-217488">
              <a:buFont typeface="Arial" panose="020B0604020202020204" pitchFamily="34" charset="0"/>
              <a:buChar char="•"/>
            </a:pPr>
            <a:r>
              <a:rPr lang="fr-FR" sz="1400" dirty="0"/>
              <a:t>Liens</a:t>
            </a:r>
          </a:p>
          <a:p>
            <a:pPr marL="446088" lvl="1" indent="-217488">
              <a:buFont typeface="Arial" panose="020B0604020202020204" pitchFamily="34" charset="0"/>
              <a:buChar char="•"/>
            </a:pPr>
            <a:r>
              <a:rPr lang="fr-FR" sz="1400" dirty="0"/>
              <a:t>Zones de la page Web (rôles ARIA : banner, navigation, </a:t>
            </a:r>
            <a:r>
              <a:rPr lang="fr-FR" sz="1400" dirty="0" err="1"/>
              <a:t>search</a:t>
            </a:r>
            <a:r>
              <a:rPr lang="fr-FR" sz="1400" dirty="0"/>
              <a:t>, </a:t>
            </a:r>
            <a:r>
              <a:rPr lang="fr-FR" sz="1400" dirty="0" err="1"/>
              <a:t>footer</a:t>
            </a:r>
            <a:r>
              <a:rPr lang="fr-FR" sz="1400" dirty="0"/>
              <a:t>, main)</a:t>
            </a:r>
          </a:p>
          <a:p>
            <a:pPr marL="446088" lvl="1" indent="-217488">
              <a:buFont typeface="Arial" panose="020B0604020202020204" pitchFamily="34" charset="0"/>
              <a:buChar char="•"/>
            </a:pPr>
            <a:r>
              <a:rPr lang="fr-FR" sz="1400" dirty="0"/>
              <a:t>Inspection HTML, CSS</a:t>
            </a:r>
          </a:p>
          <a:p>
            <a:r>
              <a:rPr lang="fr-FR" sz="1800" b="1" dirty="0"/>
              <a:t>Tests fonctionnels </a:t>
            </a:r>
            <a:r>
              <a:rPr lang="fr-FR" sz="1800" dirty="0"/>
              <a:t>(humain)</a:t>
            </a:r>
          </a:p>
          <a:p>
            <a:pPr marL="446088" lvl="1" indent="-217488">
              <a:buFont typeface="Arial" panose="020B0604020202020204" pitchFamily="34" charset="0"/>
              <a:buChar char="•"/>
            </a:pPr>
            <a:r>
              <a:rPr lang="fr-FR" sz="1400" dirty="0"/>
              <a:t>Navigation au clavier</a:t>
            </a:r>
          </a:p>
          <a:p>
            <a:pPr marL="446088" lvl="1" indent="-217488">
              <a:buFont typeface="Arial" panose="020B0604020202020204" pitchFamily="34" charset="0"/>
              <a:buChar char="•"/>
            </a:pPr>
            <a:r>
              <a:rPr lang="fr-FR" sz="1400" dirty="0"/>
              <a:t>Agrandissement du texte</a:t>
            </a:r>
          </a:p>
          <a:p>
            <a:pPr marL="446088" lvl="1" indent="-217488">
              <a:buFont typeface="Arial" panose="020B0604020202020204" pitchFamily="34" charset="0"/>
              <a:buChar char="•"/>
            </a:pPr>
            <a:r>
              <a:rPr lang="fr-FR" sz="1400" dirty="0"/>
              <a:t>Navigation et narration avec un lecteur d’écran (NVDA, </a:t>
            </a:r>
            <a:r>
              <a:rPr lang="fr-FR" sz="1400" dirty="0" err="1"/>
              <a:t>Jaws</a:t>
            </a:r>
            <a:r>
              <a:rPr lang="fr-FR" sz="1400" dirty="0"/>
              <a:t>)</a:t>
            </a:r>
          </a:p>
        </p:txBody>
      </p:sp>
      <p:sp>
        <p:nvSpPr>
          <p:cNvPr id="4" name="Espace réservé du numéro de diapositive 3">
            <a:extLst>
              <a:ext uri="{FF2B5EF4-FFF2-40B4-BE49-F238E27FC236}">
                <a16:creationId xmlns:a16="http://schemas.microsoft.com/office/drawing/2014/main" id="{468B7E73-2A52-43E3-8382-8C72A20FF1E5}"/>
              </a:ext>
            </a:extLst>
          </p:cNvPr>
          <p:cNvSpPr>
            <a:spLocks noGrp="1"/>
          </p:cNvSpPr>
          <p:nvPr>
            <p:ph type="sldNum" sz="quarter" idx="12"/>
          </p:nvPr>
        </p:nvSpPr>
        <p:spPr/>
        <p:txBody>
          <a:bodyPr/>
          <a:lstStyle/>
          <a:p>
            <a:fld id="{E349EFCA-1D56-47B0-9E12-90EC9BA2FE55}" type="slidenum">
              <a:rPr lang="fr-FR" smtClean="0"/>
              <a:pPr/>
              <a:t>41</a:t>
            </a:fld>
            <a:endParaRPr lang="fr-FR" dirty="0"/>
          </a:p>
        </p:txBody>
      </p:sp>
      <p:sp>
        <p:nvSpPr>
          <p:cNvPr id="12" name="Rectangle 11">
            <a:hlinkClick r:id="rId2" action="ppaction://hlinksldjump"/>
            <a:extLst>
              <a:ext uri="{FF2B5EF4-FFF2-40B4-BE49-F238E27FC236}">
                <a16:creationId xmlns:a16="http://schemas.microsoft.com/office/drawing/2014/main" id="{61AD4B53-9C15-4FB3-84C7-493E6E19E518}"/>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3" action="ppaction://hlinksldjump"/>
            <a:extLst>
              <a:ext uri="{FF2B5EF4-FFF2-40B4-BE49-F238E27FC236}">
                <a16:creationId xmlns:a16="http://schemas.microsoft.com/office/drawing/2014/main" id="{6DD1783B-BC03-447B-8CD2-7B892068E686}"/>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4" action="ppaction://hlinksldjump"/>
            <a:extLst>
              <a:ext uri="{FF2B5EF4-FFF2-40B4-BE49-F238E27FC236}">
                <a16:creationId xmlns:a16="http://schemas.microsoft.com/office/drawing/2014/main" id="{5D0E2691-ECE6-497B-9E00-217080B3126D}"/>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5" action="ppaction://hlinksldjump"/>
            <a:extLst>
              <a:ext uri="{FF2B5EF4-FFF2-40B4-BE49-F238E27FC236}">
                <a16:creationId xmlns:a16="http://schemas.microsoft.com/office/drawing/2014/main" id="{0BB1E6E6-B4C1-487E-8619-82CFBD7A510F}"/>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6" action="ppaction://hlinksldjump"/>
            <a:extLst>
              <a:ext uri="{FF2B5EF4-FFF2-40B4-BE49-F238E27FC236}">
                <a16:creationId xmlns:a16="http://schemas.microsoft.com/office/drawing/2014/main" id="{05AA0C8D-09C5-49E9-960E-4EB2703F1BD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7" action="ppaction://hlinksldjump"/>
            <a:extLst>
              <a:ext uri="{FF2B5EF4-FFF2-40B4-BE49-F238E27FC236}">
                <a16:creationId xmlns:a16="http://schemas.microsoft.com/office/drawing/2014/main" id="{2F2DAF2A-58CF-45CC-B67C-697397AA7D14}"/>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1" name="Rectangle 10">
            <a:hlinkClick r:id="rId8" action="ppaction://hlinksldjump"/>
            <a:extLst>
              <a:ext uri="{FF2B5EF4-FFF2-40B4-BE49-F238E27FC236}">
                <a16:creationId xmlns:a16="http://schemas.microsoft.com/office/drawing/2014/main" id="{4CE70AB6-CE13-42C4-9628-84D5773A458F}"/>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8" name="Rectangle 17">
            <a:hlinkClick r:id="rId9" action="ppaction://hlinksldjump"/>
            <a:extLst>
              <a:ext uri="{FF2B5EF4-FFF2-40B4-BE49-F238E27FC236}">
                <a16:creationId xmlns:a16="http://schemas.microsoft.com/office/drawing/2014/main" id="{365EE76A-ADF9-48D2-8868-A4634A7123B1}"/>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85DE33CC-AA1F-45FA-921F-3D6987557AD6}"/>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39755852-A25A-4598-B994-D7EC64F941C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423519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Implémentation de l’accessibilité dans DevOps</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La</a:t>
            </a:r>
          </a:p>
        </p:txBody>
      </p:sp>
      <p:pic>
        <p:nvPicPr>
          <p:cNvPr id="5" name="Image 4">
            <a:extLst>
              <a:ext uri="{FF2B5EF4-FFF2-40B4-BE49-F238E27FC236}">
                <a16:creationId xmlns:a16="http://schemas.microsoft.com/office/drawing/2014/main" id="{38E91CC9-F327-4C1D-A8EB-E1D7102C17AE}"/>
              </a:ext>
            </a:extLst>
          </p:cNvPr>
          <p:cNvPicPr>
            <a:picLocks noChangeAspect="1"/>
          </p:cNvPicPr>
          <p:nvPr/>
        </p:nvPicPr>
        <p:blipFill>
          <a:blip r:embed="rId2"/>
          <a:stretch>
            <a:fillRect/>
          </a:stretch>
        </p:blipFill>
        <p:spPr>
          <a:xfrm>
            <a:off x="3977539" y="1827217"/>
            <a:ext cx="6202049" cy="3600041"/>
          </a:xfrm>
          <a:prstGeom prst="rect">
            <a:avLst/>
          </a:prstGeom>
        </p:spPr>
      </p:pic>
      <p:sp>
        <p:nvSpPr>
          <p:cNvPr id="4" name="Espace réservé du numéro de diapositive 3">
            <a:extLst>
              <a:ext uri="{FF2B5EF4-FFF2-40B4-BE49-F238E27FC236}">
                <a16:creationId xmlns:a16="http://schemas.microsoft.com/office/drawing/2014/main" id="{40686CB7-5FF3-405B-9204-5474425D6647}"/>
              </a:ext>
            </a:extLst>
          </p:cNvPr>
          <p:cNvSpPr>
            <a:spLocks noGrp="1"/>
          </p:cNvSpPr>
          <p:nvPr>
            <p:ph type="sldNum" sz="quarter" idx="12"/>
          </p:nvPr>
        </p:nvSpPr>
        <p:spPr/>
        <p:txBody>
          <a:bodyPr/>
          <a:lstStyle/>
          <a:p>
            <a:fld id="{E349EFCA-1D56-47B0-9E12-90EC9BA2FE55}" type="slidenum">
              <a:rPr lang="fr-FR" smtClean="0"/>
              <a:pPr/>
              <a:t>42</a:t>
            </a:fld>
            <a:endParaRPr lang="fr-FR" dirty="0"/>
          </a:p>
        </p:txBody>
      </p:sp>
      <p:sp>
        <p:nvSpPr>
          <p:cNvPr id="14" name="Rectangle 13">
            <a:hlinkClick r:id="rId3" action="ppaction://hlinksldjump"/>
            <a:extLst>
              <a:ext uri="{FF2B5EF4-FFF2-40B4-BE49-F238E27FC236}">
                <a16:creationId xmlns:a16="http://schemas.microsoft.com/office/drawing/2014/main" id="{57FA74AE-486B-4ED4-8740-A03967883FB0}"/>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5" name="Rectangle 14">
            <a:hlinkClick r:id="rId4" action="ppaction://hlinksldjump"/>
            <a:extLst>
              <a:ext uri="{FF2B5EF4-FFF2-40B4-BE49-F238E27FC236}">
                <a16:creationId xmlns:a16="http://schemas.microsoft.com/office/drawing/2014/main" id="{5A25747D-F8DD-4927-9334-E6191558F707}"/>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6" name="Rectangle 15">
            <a:hlinkClick r:id="rId5" action="ppaction://hlinksldjump"/>
            <a:extLst>
              <a:ext uri="{FF2B5EF4-FFF2-40B4-BE49-F238E27FC236}">
                <a16:creationId xmlns:a16="http://schemas.microsoft.com/office/drawing/2014/main" id="{02FF02E4-C705-418F-86A7-9289FEDD0878}"/>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7" name="Rectangle 16">
            <a:hlinkClick r:id="rId6" action="ppaction://hlinksldjump"/>
            <a:extLst>
              <a:ext uri="{FF2B5EF4-FFF2-40B4-BE49-F238E27FC236}">
                <a16:creationId xmlns:a16="http://schemas.microsoft.com/office/drawing/2014/main" id="{A15F8B90-AB38-4AC1-A986-5E924EF1E815}"/>
              </a:ext>
            </a:extLst>
          </p:cNvPr>
          <p:cNvSpPr/>
          <p:nvPr/>
        </p:nvSpPr>
        <p:spPr bwMode="auto">
          <a:xfrm>
            <a:off x="122051" y="3385445"/>
            <a:ext cx="1471445"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8" name="Rectangle 17">
            <a:hlinkClick r:id="rId7" action="ppaction://hlinksldjump"/>
            <a:extLst>
              <a:ext uri="{FF2B5EF4-FFF2-40B4-BE49-F238E27FC236}">
                <a16:creationId xmlns:a16="http://schemas.microsoft.com/office/drawing/2014/main" id="{E89DE098-76DE-4759-BC6E-DDC78BDE93BE}"/>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9" name="Rectangle 18">
            <a:hlinkClick r:id="rId8" action="ppaction://hlinksldjump"/>
            <a:extLst>
              <a:ext uri="{FF2B5EF4-FFF2-40B4-BE49-F238E27FC236}">
                <a16:creationId xmlns:a16="http://schemas.microsoft.com/office/drawing/2014/main" id="{7DA5A03A-5E17-4BD9-BA15-4CB69D441B01}"/>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2" name="Rectangle 11">
            <a:hlinkClick r:id="rId9" action="ppaction://hlinksldjump"/>
            <a:extLst>
              <a:ext uri="{FF2B5EF4-FFF2-40B4-BE49-F238E27FC236}">
                <a16:creationId xmlns:a16="http://schemas.microsoft.com/office/drawing/2014/main" id="{E695BE2E-6BE8-4481-A58E-7EB46E789E57}"/>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3" name="Rectangle 12">
            <a:hlinkClick r:id="rId10" action="ppaction://hlinksldjump"/>
            <a:extLst>
              <a:ext uri="{FF2B5EF4-FFF2-40B4-BE49-F238E27FC236}">
                <a16:creationId xmlns:a16="http://schemas.microsoft.com/office/drawing/2014/main" id="{88371573-98A0-468C-910E-E1997F3FD33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0168F8E4-C44A-49A2-8571-85B86AC5D994}"/>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038DEAAE-40F3-41BD-A1C7-E0DF1CB60DBD}"/>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5276300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044005"/>
            <a:ext cx="4167887" cy="2769989"/>
          </a:xfrm>
        </p:spPr>
        <p:txBody>
          <a:bodyPr/>
          <a:lstStyle/>
          <a:p>
            <a:r>
              <a:rPr lang="en-US" dirty="0"/>
              <a:t>Prototype de tests </a:t>
            </a:r>
            <a:r>
              <a:rPr lang="en-US" dirty="0" err="1"/>
              <a:t>d’accessibilité</a:t>
            </a:r>
            <a:r>
              <a:rPr lang="en-US" dirty="0"/>
              <a:t> </a:t>
            </a:r>
            <a:r>
              <a:rPr lang="en-US" dirty="0" err="1"/>
              <a:t>automatisés</a:t>
            </a:r>
            <a:r>
              <a:rPr lang="en-US" dirty="0"/>
              <a:t> dans un pipeline de livraison continue </a:t>
            </a:r>
          </a:p>
        </p:txBody>
      </p:sp>
      <p:sp>
        <p:nvSpPr>
          <p:cNvPr id="2" name="Espace réservé du numéro de diapositive 1">
            <a:extLst>
              <a:ext uri="{FF2B5EF4-FFF2-40B4-BE49-F238E27FC236}">
                <a16:creationId xmlns:a16="http://schemas.microsoft.com/office/drawing/2014/main" id="{DCE6422A-897A-45AC-9794-59506473C863}"/>
              </a:ext>
            </a:extLst>
          </p:cNvPr>
          <p:cNvSpPr>
            <a:spLocks noGrp="1"/>
          </p:cNvSpPr>
          <p:nvPr>
            <p:ph type="sldNum" sz="quarter" idx="13"/>
          </p:nvPr>
        </p:nvSpPr>
        <p:spPr/>
        <p:txBody>
          <a:bodyPr/>
          <a:lstStyle/>
          <a:p>
            <a:fld id="{E349EFCA-1D56-47B0-9E12-90EC9BA2FE55}" type="slidenum">
              <a:rPr lang="fr-FR" smtClean="0"/>
              <a:pPr/>
              <a:t>43</a:t>
            </a:fld>
            <a:endParaRPr lang="fr-FR" dirty="0"/>
          </a:p>
        </p:txBody>
      </p:sp>
    </p:spTree>
    <p:extLst>
      <p:ext uri="{BB962C8B-B14F-4D97-AF65-F5344CB8AC3E}">
        <p14:creationId xmlns:p14="http://schemas.microsoft.com/office/powerpoint/2010/main" val="3406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9D240BF3-17ED-49E4-811E-9EE48E7C9B4F}"/>
              </a:ext>
            </a:extLst>
          </p:cNvPr>
          <p:cNvSpPr/>
          <p:nvPr/>
        </p:nvSpPr>
        <p:spPr bwMode="auto">
          <a:xfrm>
            <a:off x="4726674" y="3674375"/>
            <a:ext cx="3239070" cy="15130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Image 152">
            <a:extLst>
              <a:ext uri="{FF2B5EF4-FFF2-40B4-BE49-F238E27FC236}">
                <a16:creationId xmlns:a16="http://schemas.microsoft.com/office/drawing/2014/main" id="{CF7179F2-3B28-4D22-8BF4-2B505A95099D}"/>
              </a:ext>
            </a:extLst>
          </p:cNvPr>
          <p:cNvPicPr>
            <a:picLocks noChangeAspect="1"/>
          </p:cNvPicPr>
          <p:nvPr/>
        </p:nvPicPr>
        <p:blipFill>
          <a:blip r:embed="rId2"/>
          <a:stretch>
            <a:fillRect/>
          </a:stretch>
        </p:blipFill>
        <p:spPr>
          <a:xfrm>
            <a:off x="5152960" y="4064489"/>
            <a:ext cx="603192" cy="603192"/>
          </a:xfrm>
          <a:prstGeom prst="rect">
            <a:avLst/>
          </a:prstGeom>
        </p:spPr>
      </p:pic>
      <p:sp>
        <p:nvSpPr>
          <p:cNvPr id="154" name="ZoneTexte 153">
            <a:extLst>
              <a:ext uri="{FF2B5EF4-FFF2-40B4-BE49-F238E27FC236}">
                <a16:creationId xmlns:a16="http://schemas.microsoft.com/office/drawing/2014/main" id="{C588E7BB-B9F9-41BA-8303-9D865D029B14}"/>
              </a:ext>
            </a:extLst>
          </p:cNvPr>
          <p:cNvSpPr txBox="1"/>
          <p:nvPr/>
        </p:nvSpPr>
        <p:spPr>
          <a:xfrm>
            <a:off x="4888021" y="4828584"/>
            <a:ext cx="1133067" cy="184666"/>
          </a:xfrm>
          <a:prstGeom prst="rect">
            <a:avLst/>
          </a:prstGeom>
          <a:noFill/>
        </p:spPr>
        <p:txBody>
          <a:bodyPr wrap="none" lIns="0" tIns="0" rIns="0" bIns="0" rtlCol="0">
            <a:spAutoFit/>
          </a:bodyPr>
          <a:lstStyle/>
          <a:p>
            <a:pPr algn="ctr"/>
            <a:r>
              <a:rPr lang="fr-FR" sz="1200" dirty="0">
                <a:solidFill>
                  <a:srgbClr val="0079D6"/>
                </a:solidFill>
              </a:rPr>
              <a:t>Plan App Service</a:t>
            </a:r>
          </a:p>
        </p:txBody>
      </p:sp>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Architecture Web App Classique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Architecture des Services de la Web Application Classique</a:t>
            </a:r>
          </a:p>
        </p:txBody>
      </p:sp>
      <p:pic>
        <p:nvPicPr>
          <p:cNvPr id="17" name="Image 16">
            <a:extLst>
              <a:ext uri="{FF2B5EF4-FFF2-40B4-BE49-F238E27FC236}">
                <a16:creationId xmlns:a16="http://schemas.microsoft.com/office/drawing/2014/main" id="{9E041B9F-0740-4BA7-929E-441C1159466C}"/>
              </a:ext>
            </a:extLst>
          </p:cNvPr>
          <p:cNvPicPr>
            <a:picLocks noChangeAspect="1"/>
          </p:cNvPicPr>
          <p:nvPr/>
        </p:nvPicPr>
        <p:blipFill>
          <a:blip r:embed="rId3"/>
          <a:stretch>
            <a:fillRect/>
          </a:stretch>
        </p:blipFill>
        <p:spPr>
          <a:xfrm>
            <a:off x="6755390" y="4064489"/>
            <a:ext cx="603192" cy="603192"/>
          </a:xfrm>
          <a:prstGeom prst="rect">
            <a:avLst/>
          </a:prstGeom>
        </p:spPr>
      </p:pic>
      <p:pic>
        <p:nvPicPr>
          <p:cNvPr id="18" name="Image 17">
            <a:extLst>
              <a:ext uri="{FF2B5EF4-FFF2-40B4-BE49-F238E27FC236}">
                <a16:creationId xmlns:a16="http://schemas.microsoft.com/office/drawing/2014/main" id="{818C72A8-C721-414D-B177-4E8D98F9F8BF}"/>
              </a:ext>
            </a:extLst>
          </p:cNvPr>
          <p:cNvPicPr>
            <a:picLocks noChangeAspect="1"/>
          </p:cNvPicPr>
          <p:nvPr/>
        </p:nvPicPr>
        <p:blipFill>
          <a:blip r:embed="rId4"/>
          <a:stretch>
            <a:fillRect/>
          </a:stretch>
        </p:blipFill>
        <p:spPr>
          <a:xfrm>
            <a:off x="8547627" y="3962906"/>
            <a:ext cx="780290" cy="780290"/>
          </a:xfrm>
          <a:prstGeom prst="rect">
            <a:avLst/>
          </a:prstGeom>
        </p:spPr>
      </p:pic>
      <p:sp>
        <p:nvSpPr>
          <p:cNvPr id="20" name="ZoneTexte 19">
            <a:extLst>
              <a:ext uri="{FF2B5EF4-FFF2-40B4-BE49-F238E27FC236}">
                <a16:creationId xmlns:a16="http://schemas.microsoft.com/office/drawing/2014/main" id="{0151A702-0CAD-4188-8004-4E44309678FF}"/>
              </a:ext>
            </a:extLst>
          </p:cNvPr>
          <p:cNvSpPr txBox="1"/>
          <p:nvPr/>
        </p:nvSpPr>
        <p:spPr>
          <a:xfrm>
            <a:off x="6490453" y="4743196"/>
            <a:ext cx="1133066" cy="369332"/>
          </a:xfrm>
          <a:prstGeom prst="rect">
            <a:avLst/>
          </a:prstGeom>
          <a:noFill/>
        </p:spPr>
        <p:txBody>
          <a:bodyPr wrap="square" lIns="0" tIns="0" rIns="0" bIns="0" rtlCol="0">
            <a:spAutoFit/>
          </a:bodyPr>
          <a:lstStyle/>
          <a:p>
            <a:pPr algn="ctr"/>
            <a:r>
              <a:rPr lang="fr-FR" sz="1200" dirty="0">
                <a:solidFill>
                  <a:srgbClr val="0079D6"/>
                </a:solidFill>
              </a:rPr>
              <a:t>App Service</a:t>
            </a:r>
          </a:p>
          <a:p>
            <a:pPr algn="ctr"/>
            <a:r>
              <a:rPr lang="fr-FR" sz="1200" dirty="0">
                <a:solidFill>
                  <a:srgbClr val="0079D6"/>
                </a:solidFill>
              </a:rPr>
              <a:t>Application Web</a:t>
            </a:r>
          </a:p>
        </p:txBody>
      </p:sp>
      <p:cxnSp>
        <p:nvCxnSpPr>
          <p:cNvPr id="21" name="Connecteur droit avec flèche 20">
            <a:extLst>
              <a:ext uri="{FF2B5EF4-FFF2-40B4-BE49-F238E27FC236}">
                <a16:creationId xmlns:a16="http://schemas.microsoft.com/office/drawing/2014/main" id="{26A042A8-9BF7-44FF-8538-80F607D39C2E}"/>
              </a:ext>
            </a:extLst>
          </p:cNvPr>
          <p:cNvCxnSpPr>
            <a:cxnSpLocks/>
            <a:stCxn id="18" idx="1"/>
            <a:endCxn id="17" idx="3"/>
          </p:cNvCxnSpPr>
          <p:nvPr/>
        </p:nvCxnSpPr>
        <p:spPr>
          <a:xfrm flipH="1">
            <a:off x="7358582" y="4353051"/>
            <a:ext cx="1189045" cy="13034"/>
          </a:xfrm>
          <a:prstGeom prst="straightConnector1">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7719414-6181-4009-ABF6-C2E98C158922}"/>
              </a:ext>
            </a:extLst>
          </p:cNvPr>
          <p:cNvSpPr txBox="1"/>
          <p:nvPr/>
        </p:nvSpPr>
        <p:spPr>
          <a:xfrm>
            <a:off x="8671643" y="4381432"/>
            <a:ext cx="532262" cy="184666"/>
          </a:xfrm>
          <a:prstGeom prst="rect">
            <a:avLst/>
          </a:prstGeom>
          <a:noFill/>
        </p:spPr>
        <p:txBody>
          <a:bodyPr wrap="none" lIns="0" tIns="0" rIns="0" bIns="0" rtlCol="0">
            <a:spAutoFit/>
          </a:bodyPr>
          <a:lstStyle/>
          <a:p>
            <a:pPr algn="ctr"/>
            <a:r>
              <a:rPr lang="fr-FR" sz="1200" dirty="0"/>
              <a:t>Internet</a:t>
            </a:r>
          </a:p>
        </p:txBody>
      </p:sp>
      <p:sp>
        <p:nvSpPr>
          <p:cNvPr id="23" name="Rectangle 22">
            <a:extLst>
              <a:ext uri="{FF2B5EF4-FFF2-40B4-BE49-F238E27FC236}">
                <a16:creationId xmlns:a16="http://schemas.microsoft.com/office/drawing/2014/main" id="{F01D7A7B-BAD6-445A-A67D-64C423DA3A64}"/>
              </a:ext>
            </a:extLst>
          </p:cNvPr>
          <p:cNvSpPr/>
          <p:nvPr/>
        </p:nvSpPr>
        <p:spPr bwMode="auto">
          <a:xfrm>
            <a:off x="4549253" y="1856639"/>
            <a:ext cx="3607551" cy="3715023"/>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Image 23">
            <a:extLst>
              <a:ext uri="{FF2B5EF4-FFF2-40B4-BE49-F238E27FC236}">
                <a16:creationId xmlns:a16="http://schemas.microsoft.com/office/drawing/2014/main" id="{9C7843C2-A7CC-4904-AB08-327FA8C0497A}"/>
              </a:ext>
            </a:extLst>
          </p:cNvPr>
          <p:cNvPicPr>
            <a:picLocks noChangeAspect="1"/>
          </p:cNvPicPr>
          <p:nvPr/>
        </p:nvPicPr>
        <p:blipFill>
          <a:blip r:embed="rId5"/>
          <a:stretch>
            <a:fillRect/>
          </a:stretch>
        </p:blipFill>
        <p:spPr>
          <a:xfrm>
            <a:off x="7961731" y="5335309"/>
            <a:ext cx="390145" cy="390145"/>
          </a:xfrm>
          <a:prstGeom prst="rect">
            <a:avLst/>
          </a:prstGeom>
        </p:spPr>
      </p:pic>
      <p:sp>
        <p:nvSpPr>
          <p:cNvPr id="25" name="ZoneTexte 24">
            <a:extLst>
              <a:ext uri="{FF2B5EF4-FFF2-40B4-BE49-F238E27FC236}">
                <a16:creationId xmlns:a16="http://schemas.microsoft.com/office/drawing/2014/main" id="{35B8F051-86EB-4491-9894-ABA660D10D06}"/>
              </a:ext>
            </a:extLst>
          </p:cNvPr>
          <p:cNvSpPr txBox="1"/>
          <p:nvPr/>
        </p:nvSpPr>
        <p:spPr>
          <a:xfrm>
            <a:off x="4646455" y="5335309"/>
            <a:ext cx="1463799" cy="184666"/>
          </a:xfrm>
          <a:prstGeom prst="rect">
            <a:avLst/>
          </a:prstGeom>
          <a:noFill/>
        </p:spPr>
        <p:txBody>
          <a:bodyPr wrap="none" lIns="0" tIns="0" rIns="0" bIns="0" rtlCol="0">
            <a:spAutoFit/>
          </a:bodyPr>
          <a:lstStyle/>
          <a:p>
            <a:pPr algn="ctr"/>
            <a:r>
              <a:rPr lang="fr-FR" sz="1200" dirty="0">
                <a:solidFill>
                  <a:srgbClr val="0079D6"/>
                </a:solidFill>
              </a:rPr>
              <a:t>Groupe de ressources</a:t>
            </a:r>
          </a:p>
        </p:txBody>
      </p:sp>
      <p:pic>
        <p:nvPicPr>
          <p:cNvPr id="27" name="Image 26">
            <a:extLst>
              <a:ext uri="{FF2B5EF4-FFF2-40B4-BE49-F238E27FC236}">
                <a16:creationId xmlns:a16="http://schemas.microsoft.com/office/drawing/2014/main" id="{6746125D-1E49-4464-80F2-9977865916D5}"/>
              </a:ext>
            </a:extLst>
          </p:cNvPr>
          <p:cNvPicPr>
            <a:picLocks noChangeAspect="1"/>
          </p:cNvPicPr>
          <p:nvPr/>
        </p:nvPicPr>
        <p:blipFill>
          <a:blip r:embed="rId6"/>
          <a:stretch>
            <a:fillRect/>
          </a:stretch>
        </p:blipFill>
        <p:spPr>
          <a:xfrm>
            <a:off x="8636176" y="2419878"/>
            <a:ext cx="603192" cy="603192"/>
          </a:xfrm>
          <a:prstGeom prst="rect">
            <a:avLst/>
          </a:prstGeom>
        </p:spPr>
      </p:pic>
      <p:cxnSp>
        <p:nvCxnSpPr>
          <p:cNvPr id="30" name="Connecteur droit avec flèche 29">
            <a:extLst>
              <a:ext uri="{FF2B5EF4-FFF2-40B4-BE49-F238E27FC236}">
                <a16:creationId xmlns:a16="http://schemas.microsoft.com/office/drawing/2014/main" id="{CE16BDB3-F210-4A6D-9773-6571F2188658}"/>
              </a:ext>
            </a:extLst>
          </p:cNvPr>
          <p:cNvCxnSpPr>
            <a:cxnSpLocks/>
            <a:stCxn id="18" idx="0"/>
            <a:endCxn id="27" idx="2"/>
          </p:cNvCxnSpPr>
          <p:nvPr/>
        </p:nvCxnSpPr>
        <p:spPr>
          <a:xfrm flipV="1">
            <a:off x="8937772" y="3023070"/>
            <a:ext cx="0" cy="939836"/>
          </a:xfrm>
          <a:prstGeom prst="straightConnector1">
            <a:avLst/>
          </a:prstGeom>
          <a:ln w="19050">
            <a:solidFill>
              <a:schemeClr val="bg2">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54A8BB66-5BE1-4AEE-9997-2342302C8A4C}"/>
              </a:ext>
            </a:extLst>
          </p:cNvPr>
          <p:cNvSpPr txBox="1"/>
          <p:nvPr/>
        </p:nvSpPr>
        <p:spPr>
          <a:xfrm>
            <a:off x="8571710" y="2171407"/>
            <a:ext cx="732123" cy="184666"/>
          </a:xfrm>
          <a:prstGeom prst="rect">
            <a:avLst/>
          </a:prstGeom>
          <a:noFill/>
        </p:spPr>
        <p:txBody>
          <a:bodyPr wrap="none" lIns="0" tIns="0" rIns="0" bIns="0" rtlCol="0">
            <a:spAutoFit/>
          </a:bodyPr>
          <a:lstStyle/>
          <a:p>
            <a:pPr algn="ctr"/>
            <a:r>
              <a:rPr lang="fr-FR" sz="1200" dirty="0">
                <a:solidFill>
                  <a:srgbClr val="0079D6"/>
                </a:solidFill>
              </a:rPr>
              <a:t>Azure DNS</a:t>
            </a:r>
          </a:p>
        </p:txBody>
      </p:sp>
      <p:sp>
        <p:nvSpPr>
          <p:cNvPr id="157" name="ZoneTexte 156">
            <a:extLst>
              <a:ext uri="{FF2B5EF4-FFF2-40B4-BE49-F238E27FC236}">
                <a16:creationId xmlns:a16="http://schemas.microsoft.com/office/drawing/2014/main" id="{A1B52DAA-4557-4A7C-9840-7357B1B7601B}"/>
              </a:ext>
            </a:extLst>
          </p:cNvPr>
          <p:cNvSpPr txBox="1"/>
          <p:nvPr/>
        </p:nvSpPr>
        <p:spPr>
          <a:xfrm>
            <a:off x="4892699" y="3708998"/>
            <a:ext cx="1630959" cy="184666"/>
          </a:xfrm>
          <a:prstGeom prst="rect">
            <a:avLst/>
          </a:prstGeom>
          <a:noFill/>
        </p:spPr>
        <p:txBody>
          <a:bodyPr wrap="none" lIns="0" tIns="0" rIns="0" bIns="0" rtlCol="0">
            <a:spAutoFit/>
          </a:bodyPr>
          <a:lstStyle/>
          <a:p>
            <a:pPr algn="ctr"/>
            <a:r>
              <a:rPr lang="fr-FR" sz="1200" dirty="0">
                <a:solidFill>
                  <a:srgbClr val="0079D6"/>
                </a:solidFill>
              </a:rPr>
              <a:t>Web App de production</a:t>
            </a:r>
          </a:p>
        </p:txBody>
      </p:sp>
      <p:sp>
        <p:nvSpPr>
          <p:cNvPr id="158" name="Rectangle 157">
            <a:extLst>
              <a:ext uri="{FF2B5EF4-FFF2-40B4-BE49-F238E27FC236}">
                <a16:creationId xmlns:a16="http://schemas.microsoft.com/office/drawing/2014/main" id="{A7CF17AC-4191-42B7-813B-2B9DCC9A1C1B}"/>
              </a:ext>
            </a:extLst>
          </p:cNvPr>
          <p:cNvSpPr/>
          <p:nvPr/>
        </p:nvSpPr>
        <p:spPr bwMode="auto">
          <a:xfrm>
            <a:off x="4726674" y="2029764"/>
            <a:ext cx="3239070" cy="15130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9" name="Image 158">
            <a:extLst>
              <a:ext uri="{FF2B5EF4-FFF2-40B4-BE49-F238E27FC236}">
                <a16:creationId xmlns:a16="http://schemas.microsoft.com/office/drawing/2014/main" id="{D5761A6E-DB15-4940-85E0-5A83B37EC654}"/>
              </a:ext>
            </a:extLst>
          </p:cNvPr>
          <p:cNvPicPr>
            <a:picLocks noChangeAspect="1"/>
          </p:cNvPicPr>
          <p:nvPr/>
        </p:nvPicPr>
        <p:blipFill>
          <a:blip r:embed="rId2"/>
          <a:stretch>
            <a:fillRect/>
          </a:stretch>
        </p:blipFill>
        <p:spPr>
          <a:xfrm>
            <a:off x="5152960" y="2419878"/>
            <a:ext cx="603192" cy="603192"/>
          </a:xfrm>
          <a:prstGeom prst="rect">
            <a:avLst/>
          </a:prstGeom>
        </p:spPr>
      </p:pic>
      <p:sp>
        <p:nvSpPr>
          <p:cNvPr id="160" name="ZoneTexte 159">
            <a:extLst>
              <a:ext uri="{FF2B5EF4-FFF2-40B4-BE49-F238E27FC236}">
                <a16:creationId xmlns:a16="http://schemas.microsoft.com/office/drawing/2014/main" id="{3FFC7EB6-AE02-493E-820D-D136A9B087A9}"/>
              </a:ext>
            </a:extLst>
          </p:cNvPr>
          <p:cNvSpPr txBox="1"/>
          <p:nvPr/>
        </p:nvSpPr>
        <p:spPr>
          <a:xfrm>
            <a:off x="4888021" y="3183973"/>
            <a:ext cx="1133067" cy="184666"/>
          </a:xfrm>
          <a:prstGeom prst="rect">
            <a:avLst/>
          </a:prstGeom>
          <a:noFill/>
        </p:spPr>
        <p:txBody>
          <a:bodyPr wrap="none" lIns="0" tIns="0" rIns="0" bIns="0" rtlCol="0">
            <a:spAutoFit/>
          </a:bodyPr>
          <a:lstStyle/>
          <a:p>
            <a:pPr algn="ctr"/>
            <a:r>
              <a:rPr lang="fr-FR" sz="1200" dirty="0">
                <a:solidFill>
                  <a:srgbClr val="0079D6"/>
                </a:solidFill>
              </a:rPr>
              <a:t>Plan App Service</a:t>
            </a:r>
          </a:p>
        </p:txBody>
      </p:sp>
      <p:pic>
        <p:nvPicPr>
          <p:cNvPr id="161" name="Image 160">
            <a:extLst>
              <a:ext uri="{FF2B5EF4-FFF2-40B4-BE49-F238E27FC236}">
                <a16:creationId xmlns:a16="http://schemas.microsoft.com/office/drawing/2014/main" id="{2FFD7597-9630-423B-804C-1CA0030C8B2C}"/>
              </a:ext>
            </a:extLst>
          </p:cNvPr>
          <p:cNvPicPr>
            <a:picLocks noChangeAspect="1"/>
          </p:cNvPicPr>
          <p:nvPr/>
        </p:nvPicPr>
        <p:blipFill>
          <a:blip r:embed="rId3"/>
          <a:stretch>
            <a:fillRect/>
          </a:stretch>
        </p:blipFill>
        <p:spPr>
          <a:xfrm>
            <a:off x="6755390" y="2419878"/>
            <a:ext cx="603192" cy="603192"/>
          </a:xfrm>
          <a:prstGeom prst="rect">
            <a:avLst/>
          </a:prstGeom>
        </p:spPr>
      </p:pic>
      <p:sp>
        <p:nvSpPr>
          <p:cNvPr id="162" name="ZoneTexte 161">
            <a:extLst>
              <a:ext uri="{FF2B5EF4-FFF2-40B4-BE49-F238E27FC236}">
                <a16:creationId xmlns:a16="http://schemas.microsoft.com/office/drawing/2014/main" id="{E26A8DA6-242F-402B-A705-CFC5FE337DB4}"/>
              </a:ext>
            </a:extLst>
          </p:cNvPr>
          <p:cNvSpPr txBox="1"/>
          <p:nvPr/>
        </p:nvSpPr>
        <p:spPr>
          <a:xfrm>
            <a:off x="6490453" y="3098585"/>
            <a:ext cx="1133066" cy="369332"/>
          </a:xfrm>
          <a:prstGeom prst="rect">
            <a:avLst/>
          </a:prstGeom>
          <a:noFill/>
        </p:spPr>
        <p:txBody>
          <a:bodyPr wrap="square" lIns="0" tIns="0" rIns="0" bIns="0" rtlCol="0">
            <a:spAutoFit/>
          </a:bodyPr>
          <a:lstStyle/>
          <a:p>
            <a:pPr algn="ctr"/>
            <a:r>
              <a:rPr lang="fr-FR" sz="1200" dirty="0">
                <a:solidFill>
                  <a:srgbClr val="0079D6"/>
                </a:solidFill>
              </a:rPr>
              <a:t>App Service</a:t>
            </a:r>
          </a:p>
          <a:p>
            <a:pPr algn="ctr"/>
            <a:r>
              <a:rPr lang="fr-FR" sz="1200" dirty="0">
                <a:solidFill>
                  <a:srgbClr val="0079D6"/>
                </a:solidFill>
              </a:rPr>
              <a:t>Application Web</a:t>
            </a:r>
          </a:p>
        </p:txBody>
      </p:sp>
      <p:sp>
        <p:nvSpPr>
          <p:cNvPr id="163" name="ZoneTexte 162">
            <a:extLst>
              <a:ext uri="{FF2B5EF4-FFF2-40B4-BE49-F238E27FC236}">
                <a16:creationId xmlns:a16="http://schemas.microsoft.com/office/drawing/2014/main" id="{F89E0274-0402-453A-98E2-182E123B7D09}"/>
              </a:ext>
            </a:extLst>
          </p:cNvPr>
          <p:cNvSpPr txBox="1"/>
          <p:nvPr/>
        </p:nvSpPr>
        <p:spPr>
          <a:xfrm>
            <a:off x="4782314" y="2064387"/>
            <a:ext cx="1851725" cy="184666"/>
          </a:xfrm>
          <a:prstGeom prst="rect">
            <a:avLst/>
          </a:prstGeom>
          <a:noFill/>
        </p:spPr>
        <p:txBody>
          <a:bodyPr wrap="none" lIns="0" tIns="0" rIns="0" bIns="0" rtlCol="0">
            <a:spAutoFit/>
          </a:bodyPr>
          <a:lstStyle/>
          <a:p>
            <a:pPr algn="ctr"/>
            <a:r>
              <a:rPr lang="fr-FR" sz="1200" dirty="0">
                <a:solidFill>
                  <a:srgbClr val="0079D6"/>
                </a:solidFill>
              </a:rPr>
              <a:t>Web App de préproduction</a:t>
            </a:r>
          </a:p>
        </p:txBody>
      </p:sp>
      <p:cxnSp>
        <p:nvCxnSpPr>
          <p:cNvPr id="166" name="Connecteur droit avec flèche 165">
            <a:extLst>
              <a:ext uri="{FF2B5EF4-FFF2-40B4-BE49-F238E27FC236}">
                <a16:creationId xmlns:a16="http://schemas.microsoft.com/office/drawing/2014/main" id="{E0F5E072-18CC-4DC9-9B80-24C809158C54}"/>
              </a:ext>
            </a:extLst>
          </p:cNvPr>
          <p:cNvCxnSpPr>
            <a:cxnSpLocks/>
          </p:cNvCxnSpPr>
          <p:nvPr/>
        </p:nvCxnSpPr>
        <p:spPr>
          <a:xfrm flipH="1" flipV="1">
            <a:off x="7415007" y="2853251"/>
            <a:ext cx="1207750" cy="1109655"/>
          </a:xfrm>
          <a:prstGeom prst="straightConnector1">
            <a:avLst/>
          </a:prstGeom>
          <a:ln w="19050">
            <a:solidFill>
              <a:srgbClr val="0079D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4BB4CAF-12AD-4266-B13D-531ADC7D6D62}"/>
              </a:ext>
            </a:extLst>
          </p:cNvPr>
          <p:cNvSpPr>
            <a:spLocks noGrp="1"/>
          </p:cNvSpPr>
          <p:nvPr>
            <p:ph type="sldNum" sz="quarter" idx="12"/>
          </p:nvPr>
        </p:nvSpPr>
        <p:spPr/>
        <p:txBody>
          <a:bodyPr/>
          <a:lstStyle/>
          <a:p>
            <a:fld id="{E349EFCA-1D56-47B0-9E12-90EC9BA2FE55}" type="slidenum">
              <a:rPr lang="fr-FR" smtClean="0"/>
              <a:pPr/>
              <a:t>44</a:t>
            </a:fld>
            <a:endParaRPr lang="fr-FR" dirty="0"/>
          </a:p>
        </p:txBody>
      </p:sp>
      <p:sp>
        <p:nvSpPr>
          <p:cNvPr id="36" name="Rectangle 35">
            <a:hlinkClick r:id="rId7" action="ppaction://hlinksldjump"/>
            <a:extLst>
              <a:ext uri="{FF2B5EF4-FFF2-40B4-BE49-F238E27FC236}">
                <a16:creationId xmlns:a16="http://schemas.microsoft.com/office/drawing/2014/main" id="{EE33315A-DC32-41F0-9D93-A3595DD1F880}"/>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37" name="Rectangle 36">
            <a:hlinkClick r:id="rId8" action="ppaction://hlinksldjump"/>
            <a:extLst>
              <a:ext uri="{FF2B5EF4-FFF2-40B4-BE49-F238E27FC236}">
                <a16:creationId xmlns:a16="http://schemas.microsoft.com/office/drawing/2014/main" id="{C1A30311-706D-4BA3-B1E8-7F7384A2FEB3}"/>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38" name="Rectangle 37">
            <a:hlinkClick r:id="rId9" action="ppaction://hlinksldjump"/>
            <a:extLst>
              <a:ext uri="{FF2B5EF4-FFF2-40B4-BE49-F238E27FC236}">
                <a16:creationId xmlns:a16="http://schemas.microsoft.com/office/drawing/2014/main" id="{832882E9-5807-4782-B8C1-8CC06323CFEF}"/>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39" name="Rectangle 38">
            <a:hlinkClick r:id="rId10" action="ppaction://hlinksldjump"/>
            <a:extLst>
              <a:ext uri="{FF2B5EF4-FFF2-40B4-BE49-F238E27FC236}">
                <a16:creationId xmlns:a16="http://schemas.microsoft.com/office/drawing/2014/main" id="{DEDD94CD-EA13-481F-8540-73210E879775}"/>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40" name="Rectangle 39">
            <a:hlinkClick r:id="rId11" action="ppaction://hlinksldjump"/>
            <a:extLst>
              <a:ext uri="{FF2B5EF4-FFF2-40B4-BE49-F238E27FC236}">
                <a16:creationId xmlns:a16="http://schemas.microsoft.com/office/drawing/2014/main" id="{AF825C2D-A835-42F4-8C0D-AC204234A5C1}"/>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41" name="Rectangle 40">
            <a:hlinkClick r:id="rId12" action="ppaction://hlinksldjump"/>
            <a:extLst>
              <a:ext uri="{FF2B5EF4-FFF2-40B4-BE49-F238E27FC236}">
                <a16:creationId xmlns:a16="http://schemas.microsoft.com/office/drawing/2014/main" id="{EF7F4F3C-8B04-42E0-BF9B-3CA6D13127A2}"/>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42" name="Rectangle 41">
            <a:hlinkClick r:id="rId13" action="ppaction://hlinksldjump"/>
            <a:extLst>
              <a:ext uri="{FF2B5EF4-FFF2-40B4-BE49-F238E27FC236}">
                <a16:creationId xmlns:a16="http://schemas.microsoft.com/office/drawing/2014/main" id="{B71E8960-05CE-4D3F-B54D-F8A5490D5F66}"/>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3" name="Rectangle 42">
            <a:hlinkClick r:id="rId14" action="ppaction://hlinksldjump"/>
            <a:extLst>
              <a:ext uri="{FF2B5EF4-FFF2-40B4-BE49-F238E27FC236}">
                <a16:creationId xmlns:a16="http://schemas.microsoft.com/office/drawing/2014/main" id="{8EF14D37-4004-463E-B11D-A2C977A3289D}"/>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4" name="Rectangle 43">
            <a:hlinkClick r:id="rId15" action="ppaction://hlinksldjump"/>
            <a:extLst>
              <a:ext uri="{FF2B5EF4-FFF2-40B4-BE49-F238E27FC236}">
                <a16:creationId xmlns:a16="http://schemas.microsoft.com/office/drawing/2014/main" id="{E18FC599-4DF4-4B0A-B650-44BE1CAEE317}"/>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5" name="Rectangle 44">
            <a:hlinkClick r:id="rId16" action="ppaction://hlinksldjump"/>
            <a:extLst>
              <a:ext uri="{FF2B5EF4-FFF2-40B4-BE49-F238E27FC236}">
                <a16:creationId xmlns:a16="http://schemas.microsoft.com/office/drawing/2014/main" id="{96E251F8-4C4E-4350-AF0F-0700C74160F7}"/>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44695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FE11DD0C-B820-4321-94DE-4AFB7393E3B4}"/>
              </a:ext>
            </a:extLst>
          </p:cNvPr>
          <p:cNvSpPr/>
          <p:nvPr/>
        </p:nvSpPr>
        <p:spPr bwMode="auto">
          <a:xfrm>
            <a:off x="3860714" y="4738585"/>
            <a:ext cx="2740896" cy="11842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C04C8525-89D5-40F1-881C-61F4723856EC}"/>
              </a:ext>
            </a:extLst>
          </p:cNvPr>
          <p:cNvSpPr/>
          <p:nvPr/>
        </p:nvSpPr>
        <p:spPr bwMode="auto">
          <a:xfrm>
            <a:off x="5427143" y="3074063"/>
            <a:ext cx="4303107" cy="11262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41D5ADAA-4367-44EF-8353-6F4D92EA9FBD}"/>
              </a:ext>
            </a:extLst>
          </p:cNvPr>
          <p:cNvSpPr/>
          <p:nvPr/>
        </p:nvSpPr>
        <p:spPr bwMode="auto">
          <a:xfrm>
            <a:off x="6991757" y="1537648"/>
            <a:ext cx="2740896" cy="11842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Pipeline pour la Web App Classique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Architecture du pipeline DevOps pour la Web Application Classique</a:t>
            </a:r>
          </a:p>
        </p:txBody>
      </p:sp>
      <p:sp>
        <p:nvSpPr>
          <p:cNvPr id="11" name="ZoneTexte 10">
            <a:extLst>
              <a:ext uri="{FF2B5EF4-FFF2-40B4-BE49-F238E27FC236}">
                <a16:creationId xmlns:a16="http://schemas.microsoft.com/office/drawing/2014/main" id="{44D3F6EA-4F04-4D99-BBD0-B9E2C3F8435C}"/>
              </a:ext>
            </a:extLst>
          </p:cNvPr>
          <p:cNvSpPr txBox="1"/>
          <p:nvPr/>
        </p:nvSpPr>
        <p:spPr>
          <a:xfrm>
            <a:off x="4174481" y="2218598"/>
            <a:ext cx="458460" cy="184666"/>
          </a:xfrm>
          <a:prstGeom prst="rect">
            <a:avLst/>
          </a:prstGeom>
          <a:noFill/>
        </p:spPr>
        <p:txBody>
          <a:bodyPr wrap="none" lIns="0" tIns="0" rIns="0" bIns="0" rtlCol="0">
            <a:spAutoFit/>
          </a:bodyPr>
          <a:lstStyle/>
          <a:p>
            <a:pPr algn="ctr"/>
            <a:r>
              <a:rPr lang="fr-FR" sz="1200" dirty="0" err="1"/>
              <a:t>Github</a:t>
            </a:r>
            <a:endParaRPr lang="fr-FR" sz="1200" dirty="0"/>
          </a:p>
        </p:txBody>
      </p:sp>
      <p:pic>
        <p:nvPicPr>
          <p:cNvPr id="12" name="Image 11">
            <a:extLst>
              <a:ext uri="{FF2B5EF4-FFF2-40B4-BE49-F238E27FC236}">
                <a16:creationId xmlns:a16="http://schemas.microsoft.com/office/drawing/2014/main" id="{8E3F8B00-51DE-48CE-93A6-534B628D7F31}"/>
              </a:ext>
            </a:extLst>
          </p:cNvPr>
          <p:cNvPicPr>
            <a:picLocks noChangeAspect="1"/>
          </p:cNvPicPr>
          <p:nvPr/>
        </p:nvPicPr>
        <p:blipFill>
          <a:blip r:embed="rId2"/>
          <a:stretch>
            <a:fillRect/>
          </a:stretch>
        </p:blipFill>
        <p:spPr>
          <a:xfrm>
            <a:off x="4118170" y="1622974"/>
            <a:ext cx="571082" cy="571082"/>
          </a:xfrm>
          <a:prstGeom prst="rect">
            <a:avLst/>
          </a:prstGeom>
        </p:spPr>
      </p:pic>
      <p:pic>
        <p:nvPicPr>
          <p:cNvPr id="13" name="Image 12">
            <a:extLst>
              <a:ext uri="{FF2B5EF4-FFF2-40B4-BE49-F238E27FC236}">
                <a16:creationId xmlns:a16="http://schemas.microsoft.com/office/drawing/2014/main" id="{EB23DF0E-8937-4E3E-A347-193AA0F72AB2}"/>
              </a:ext>
            </a:extLst>
          </p:cNvPr>
          <p:cNvPicPr>
            <a:picLocks noChangeAspect="1"/>
          </p:cNvPicPr>
          <p:nvPr/>
        </p:nvPicPr>
        <p:blipFill>
          <a:blip r:embed="rId3"/>
          <a:stretch>
            <a:fillRect/>
          </a:stretch>
        </p:blipFill>
        <p:spPr>
          <a:xfrm>
            <a:off x="4171163" y="3135600"/>
            <a:ext cx="514757" cy="514757"/>
          </a:xfrm>
          <a:prstGeom prst="rect">
            <a:avLst/>
          </a:prstGeom>
        </p:spPr>
      </p:pic>
      <p:sp>
        <p:nvSpPr>
          <p:cNvPr id="14" name="ZoneTexte 13">
            <a:extLst>
              <a:ext uri="{FF2B5EF4-FFF2-40B4-BE49-F238E27FC236}">
                <a16:creationId xmlns:a16="http://schemas.microsoft.com/office/drawing/2014/main" id="{02306137-06D4-41EA-9C16-8EBAD558DA65}"/>
              </a:ext>
            </a:extLst>
          </p:cNvPr>
          <p:cNvSpPr txBox="1"/>
          <p:nvPr/>
        </p:nvSpPr>
        <p:spPr>
          <a:xfrm>
            <a:off x="3990183" y="3712026"/>
            <a:ext cx="876715" cy="184666"/>
          </a:xfrm>
          <a:prstGeom prst="rect">
            <a:avLst/>
          </a:prstGeom>
          <a:noFill/>
        </p:spPr>
        <p:txBody>
          <a:bodyPr wrap="none" lIns="0" tIns="0" rIns="0" bIns="0" rtlCol="0">
            <a:spAutoFit/>
          </a:bodyPr>
          <a:lstStyle/>
          <a:p>
            <a:pPr algn="ctr"/>
            <a:r>
              <a:rPr lang="fr-FR" sz="1200" dirty="0"/>
              <a:t>Visual Studio</a:t>
            </a:r>
          </a:p>
        </p:txBody>
      </p:sp>
      <p:pic>
        <p:nvPicPr>
          <p:cNvPr id="15" name="Image 14">
            <a:extLst>
              <a:ext uri="{FF2B5EF4-FFF2-40B4-BE49-F238E27FC236}">
                <a16:creationId xmlns:a16="http://schemas.microsoft.com/office/drawing/2014/main" id="{554D7A3B-4794-4FAC-9F27-BEB517B83C4A}"/>
              </a:ext>
            </a:extLst>
          </p:cNvPr>
          <p:cNvPicPr>
            <a:picLocks noChangeAspect="1"/>
          </p:cNvPicPr>
          <p:nvPr/>
        </p:nvPicPr>
        <p:blipFill>
          <a:blip r:embed="rId4"/>
          <a:stretch>
            <a:fillRect/>
          </a:stretch>
        </p:blipFill>
        <p:spPr>
          <a:xfrm>
            <a:off x="7337731" y="4788211"/>
            <a:ext cx="571082" cy="571082"/>
          </a:xfrm>
          <a:prstGeom prst="rect">
            <a:avLst/>
          </a:prstGeom>
        </p:spPr>
      </p:pic>
      <p:sp>
        <p:nvSpPr>
          <p:cNvPr id="16" name="ZoneTexte 15">
            <a:extLst>
              <a:ext uri="{FF2B5EF4-FFF2-40B4-BE49-F238E27FC236}">
                <a16:creationId xmlns:a16="http://schemas.microsoft.com/office/drawing/2014/main" id="{63E78287-AE88-484F-89B0-70F38DA3A06E}"/>
              </a:ext>
            </a:extLst>
          </p:cNvPr>
          <p:cNvSpPr txBox="1"/>
          <p:nvPr/>
        </p:nvSpPr>
        <p:spPr>
          <a:xfrm>
            <a:off x="7221851" y="5383835"/>
            <a:ext cx="802848" cy="369332"/>
          </a:xfrm>
          <a:prstGeom prst="rect">
            <a:avLst/>
          </a:prstGeom>
          <a:noFill/>
        </p:spPr>
        <p:txBody>
          <a:bodyPr wrap="none" lIns="0" tIns="0" rIns="0" bIns="0" rtlCol="0">
            <a:spAutoFit/>
          </a:bodyPr>
          <a:lstStyle/>
          <a:p>
            <a:pPr algn="ctr"/>
            <a:r>
              <a:rPr lang="fr-FR" sz="1200" dirty="0"/>
              <a:t>App Service</a:t>
            </a:r>
          </a:p>
          <a:p>
            <a:pPr algn="ctr"/>
            <a:r>
              <a:rPr lang="fr-FR" sz="1200" dirty="0"/>
              <a:t>« </a:t>
            </a:r>
            <a:r>
              <a:rPr lang="fr-FR" sz="1200" dirty="0" err="1"/>
              <a:t>Staging</a:t>
            </a:r>
            <a:r>
              <a:rPr lang="fr-FR" sz="1200" dirty="0"/>
              <a:t> »</a:t>
            </a:r>
          </a:p>
        </p:txBody>
      </p:sp>
      <p:pic>
        <p:nvPicPr>
          <p:cNvPr id="19" name="Image 18">
            <a:extLst>
              <a:ext uri="{FF2B5EF4-FFF2-40B4-BE49-F238E27FC236}">
                <a16:creationId xmlns:a16="http://schemas.microsoft.com/office/drawing/2014/main" id="{CC5336EB-9C63-4088-93B9-3FF3EFC02155}"/>
              </a:ext>
            </a:extLst>
          </p:cNvPr>
          <p:cNvPicPr>
            <a:picLocks noChangeAspect="1"/>
          </p:cNvPicPr>
          <p:nvPr/>
        </p:nvPicPr>
        <p:blipFill>
          <a:blip r:embed="rId5"/>
          <a:stretch>
            <a:fillRect/>
          </a:stretch>
        </p:blipFill>
        <p:spPr>
          <a:xfrm>
            <a:off x="7258281" y="1607275"/>
            <a:ext cx="638872" cy="602480"/>
          </a:xfrm>
          <a:prstGeom prst="rect">
            <a:avLst/>
          </a:prstGeom>
        </p:spPr>
      </p:pic>
      <p:sp>
        <p:nvSpPr>
          <p:cNvPr id="20" name="ZoneTexte 19">
            <a:extLst>
              <a:ext uri="{FF2B5EF4-FFF2-40B4-BE49-F238E27FC236}">
                <a16:creationId xmlns:a16="http://schemas.microsoft.com/office/drawing/2014/main" id="{8312BBC0-D054-427F-AFC7-25BAB05CA751}"/>
              </a:ext>
            </a:extLst>
          </p:cNvPr>
          <p:cNvSpPr txBox="1"/>
          <p:nvPr/>
        </p:nvSpPr>
        <p:spPr>
          <a:xfrm>
            <a:off x="7213034" y="2207663"/>
            <a:ext cx="729367" cy="369332"/>
          </a:xfrm>
          <a:prstGeom prst="rect">
            <a:avLst/>
          </a:prstGeom>
          <a:noFill/>
        </p:spPr>
        <p:txBody>
          <a:bodyPr wrap="none" lIns="0" tIns="0" rIns="0" bIns="0" rtlCol="0">
            <a:spAutoFit/>
          </a:bodyPr>
          <a:lstStyle/>
          <a:p>
            <a:pPr algn="ctr"/>
            <a:r>
              <a:rPr lang="fr-FR" sz="1200" dirty="0"/>
              <a:t>Pipeline</a:t>
            </a:r>
          </a:p>
          <a:p>
            <a:pPr algn="ctr"/>
            <a:r>
              <a:rPr lang="fr-FR" sz="1200" dirty="0"/>
              <a:t>«  </a:t>
            </a:r>
            <a:r>
              <a:rPr lang="fr-FR" sz="1200" dirty="0" err="1"/>
              <a:t>Builds</a:t>
            </a:r>
            <a:r>
              <a:rPr lang="fr-FR" sz="1200" dirty="0"/>
              <a:t>  »</a:t>
            </a:r>
          </a:p>
        </p:txBody>
      </p:sp>
      <p:pic>
        <p:nvPicPr>
          <p:cNvPr id="21" name="Image 20">
            <a:extLst>
              <a:ext uri="{FF2B5EF4-FFF2-40B4-BE49-F238E27FC236}">
                <a16:creationId xmlns:a16="http://schemas.microsoft.com/office/drawing/2014/main" id="{224D6F19-2C45-4D16-BA61-BBB375A47C30}"/>
              </a:ext>
            </a:extLst>
          </p:cNvPr>
          <p:cNvPicPr>
            <a:picLocks noChangeAspect="1"/>
          </p:cNvPicPr>
          <p:nvPr/>
        </p:nvPicPr>
        <p:blipFill>
          <a:blip r:embed="rId5"/>
          <a:stretch>
            <a:fillRect/>
          </a:stretch>
        </p:blipFill>
        <p:spPr>
          <a:xfrm>
            <a:off x="8868752" y="1621647"/>
            <a:ext cx="638872" cy="602480"/>
          </a:xfrm>
          <a:prstGeom prst="rect">
            <a:avLst/>
          </a:prstGeom>
        </p:spPr>
      </p:pic>
      <p:sp>
        <p:nvSpPr>
          <p:cNvPr id="22" name="ZoneTexte 21">
            <a:extLst>
              <a:ext uri="{FF2B5EF4-FFF2-40B4-BE49-F238E27FC236}">
                <a16:creationId xmlns:a16="http://schemas.microsoft.com/office/drawing/2014/main" id="{36E332EA-7563-45E6-8974-431E2916FFA7}"/>
              </a:ext>
            </a:extLst>
          </p:cNvPr>
          <p:cNvSpPr txBox="1"/>
          <p:nvPr/>
        </p:nvSpPr>
        <p:spPr>
          <a:xfrm>
            <a:off x="8823505" y="2222035"/>
            <a:ext cx="729367" cy="369332"/>
          </a:xfrm>
          <a:prstGeom prst="rect">
            <a:avLst/>
          </a:prstGeom>
          <a:noFill/>
        </p:spPr>
        <p:txBody>
          <a:bodyPr wrap="none" lIns="0" tIns="0" rIns="0" bIns="0" rtlCol="0">
            <a:spAutoFit/>
          </a:bodyPr>
          <a:lstStyle/>
          <a:p>
            <a:pPr algn="ctr"/>
            <a:r>
              <a:rPr lang="fr-FR" sz="1200" dirty="0"/>
              <a:t>Pipeline</a:t>
            </a:r>
          </a:p>
          <a:p>
            <a:pPr algn="ctr"/>
            <a:r>
              <a:rPr lang="fr-FR" sz="1200" dirty="0"/>
              <a:t>«  </a:t>
            </a:r>
            <a:r>
              <a:rPr lang="fr-FR" sz="1200" dirty="0" err="1"/>
              <a:t>Builds</a:t>
            </a:r>
            <a:r>
              <a:rPr lang="fr-FR" sz="1200" dirty="0"/>
              <a:t>  »</a:t>
            </a:r>
          </a:p>
        </p:txBody>
      </p:sp>
      <p:pic>
        <p:nvPicPr>
          <p:cNvPr id="23" name="Image 22">
            <a:extLst>
              <a:ext uri="{FF2B5EF4-FFF2-40B4-BE49-F238E27FC236}">
                <a16:creationId xmlns:a16="http://schemas.microsoft.com/office/drawing/2014/main" id="{FD960654-7407-4511-AAB1-7DF214BCE795}"/>
              </a:ext>
            </a:extLst>
          </p:cNvPr>
          <p:cNvPicPr>
            <a:picLocks noChangeAspect="1"/>
          </p:cNvPicPr>
          <p:nvPr/>
        </p:nvPicPr>
        <p:blipFill>
          <a:blip r:embed="rId5"/>
          <a:stretch>
            <a:fillRect/>
          </a:stretch>
        </p:blipFill>
        <p:spPr>
          <a:xfrm>
            <a:off x="5687959" y="3135600"/>
            <a:ext cx="638872" cy="602480"/>
          </a:xfrm>
          <a:prstGeom prst="rect">
            <a:avLst/>
          </a:prstGeom>
        </p:spPr>
      </p:pic>
      <p:sp>
        <p:nvSpPr>
          <p:cNvPr id="24" name="ZoneTexte 23">
            <a:extLst>
              <a:ext uri="{FF2B5EF4-FFF2-40B4-BE49-F238E27FC236}">
                <a16:creationId xmlns:a16="http://schemas.microsoft.com/office/drawing/2014/main" id="{11C3057D-4B57-4277-A2A8-C5788988C02B}"/>
              </a:ext>
            </a:extLst>
          </p:cNvPr>
          <p:cNvSpPr txBox="1"/>
          <p:nvPr/>
        </p:nvSpPr>
        <p:spPr>
          <a:xfrm>
            <a:off x="5465322" y="3735988"/>
            <a:ext cx="1084143" cy="369332"/>
          </a:xfrm>
          <a:prstGeom prst="rect">
            <a:avLst/>
          </a:prstGeom>
          <a:noFill/>
        </p:spPr>
        <p:txBody>
          <a:bodyPr wrap="none" lIns="0" tIns="0" rIns="0" bIns="0" rtlCol="0">
            <a:spAutoFit/>
          </a:bodyPr>
          <a:lstStyle/>
          <a:p>
            <a:pPr algn="ctr"/>
            <a:r>
              <a:rPr lang="fr-FR" sz="1200" dirty="0"/>
              <a:t>Pipeline Release</a:t>
            </a:r>
          </a:p>
          <a:p>
            <a:pPr algn="ctr"/>
            <a:r>
              <a:rPr lang="fr-FR" sz="1200" dirty="0"/>
              <a:t>« </a:t>
            </a:r>
            <a:r>
              <a:rPr lang="fr-FR" sz="1200" dirty="0" err="1"/>
              <a:t>Staging</a:t>
            </a:r>
            <a:r>
              <a:rPr lang="fr-FR" sz="1200" dirty="0"/>
              <a:t> »</a:t>
            </a:r>
          </a:p>
        </p:txBody>
      </p:sp>
      <p:pic>
        <p:nvPicPr>
          <p:cNvPr id="25" name="Image 24">
            <a:extLst>
              <a:ext uri="{FF2B5EF4-FFF2-40B4-BE49-F238E27FC236}">
                <a16:creationId xmlns:a16="http://schemas.microsoft.com/office/drawing/2014/main" id="{623E090F-B2BE-4D72-A6EF-2B4531060499}"/>
              </a:ext>
            </a:extLst>
          </p:cNvPr>
          <p:cNvPicPr>
            <a:picLocks noChangeAspect="1"/>
          </p:cNvPicPr>
          <p:nvPr/>
        </p:nvPicPr>
        <p:blipFill>
          <a:blip r:embed="rId5"/>
          <a:stretch>
            <a:fillRect/>
          </a:stretch>
        </p:blipFill>
        <p:spPr>
          <a:xfrm>
            <a:off x="7312817" y="3135600"/>
            <a:ext cx="638872" cy="602480"/>
          </a:xfrm>
          <a:prstGeom prst="rect">
            <a:avLst/>
          </a:prstGeom>
        </p:spPr>
      </p:pic>
      <p:sp>
        <p:nvSpPr>
          <p:cNvPr id="26" name="ZoneTexte 25">
            <a:extLst>
              <a:ext uri="{FF2B5EF4-FFF2-40B4-BE49-F238E27FC236}">
                <a16:creationId xmlns:a16="http://schemas.microsoft.com/office/drawing/2014/main" id="{757D90E6-9FB1-494F-8968-7A2BD3A7B3F7}"/>
              </a:ext>
            </a:extLst>
          </p:cNvPr>
          <p:cNvSpPr txBox="1"/>
          <p:nvPr/>
        </p:nvSpPr>
        <p:spPr>
          <a:xfrm>
            <a:off x="6991757" y="3735988"/>
            <a:ext cx="1280993" cy="369332"/>
          </a:xfrm>
          <a:prstGeom prst="rect">
            <a:avLst/>
          </a:prstGeom>
          <a:noFill/>
        </p:spPr>
        <p:txBody>
          <a:bodyPr wrap="none" lIns="0" tIns="0" rIns="0" bIns="0" rtlCol="0">
            <a:spAutoFit/>
          </a:bodyPr>
          <a:lstStyle/>
          <a:p>
            <a:pPr algn="ctr"/>
            <a:r>
              <a:rPr lang="fr-FR" sz="1200" dirty="0"/>
              <a:t>Pipeline Release</a:t>
            </a:r>
          </a:p>
          <a:p>
            <a:pPr algn="ctr"/>
            <a:r>
              <a:rPr lang="fr-FR" sz="1200" dirty="0"/>
              <a:t>Tests – Agent A11y</a:t>
            </a:r>
          </a:p>
        </p:txBody>
      </p:sp>
      <p:pic>
        <p:nvPicPr>
          <p:cNvPr id="27" name="Image 26">
            <a:extLst>
              <a:ext uri="{FF2B5EF4-FFF2-40B4-BE49-F238E27FC236}">
                <a16:creationId xmlns:a16="http://schemas.microsoft.com/office/drawing/2014/main" id="{883A9AE0-D9DE-491C-BD9C-2A6848CF0686}"/>
              </a:ext>
            </a:extLst>
          </p:cNvPr>
          <p:cNvPicPr>
            <a:picLocks noChangeAspect="1"/>
          </p:cNvPicPr>
          <p:nvPr/>
        </p:nvPicPr>
        <p:blipFill>
          <a:blip r:embed="rId5"/>
          <a:stretch>
            <a:fillRect/>
          </a:stretch>
        </p:blipFill>
        <p:spPr>
          <a:xfrm>
            <a:off x="8868752" y="3133508"/>
            <a:ext cx="638872" cy="602480"/>
          </a:xfrm>
          <a:prstGeom prst="rect">
            <a:avLst/>
          </a:prstGeom>
        </p:spPr>
      </p:pic>
      <p:sp>
        <p:nvSpPr>
          <p:cNvPr id="28" name="ZoneTexte 27">
            <a:extLst>
              <a:ext uri="{FF2B5EF4-FFF2-40B4-BE49-F238E27FC236}">
                <a16:creationId xmlns:a16="http://schemas.microsoft.com/office/drawing/2014/main" id="{7D2EBFC6-DF38-418D-961C-F311C13C47E2}"/>
              </a:ext>
            </a:extLst>
          </p:cNvPr>
          <p:cNvSpPr txBox="1"/>
          <p:nvPr/>
        </p:nvSpPr>
        <p:spPr>
          <a:xfrm>
            <a:off x="8646115" y="3733896"/>
            <a:ext cx="1084144" cy="369332"/>
          </a:xfrm>
          <a:prstGeom prst="rect">
            <a:avLst/>
          </a:prstGeom>
          <a:noFill/>
        </p:spPr>
        <p:txBody>
          <a:bodyPr wrap="none" lIns="0" tIns="0" rIns="0" bIns="0" rtlCol="0">
            <a:spAutoFit/>
          </a:bodyPr>
          <a:lstStyle/>
          <a:p>
            <a:pPr algn="ctr"/>
            <a:r>
              <a:rPr lang="fr-FR" sz="1200" dirty="0"/>
              <a:t>Pipeline Release</a:t>
            </a:r>
          </a:p>
          <a:p>
            <a:pPr algn="ctr"/>
            <a:r>
              <a:rPr lang="fr-FR" sz="1200" dirty="0"/>
              <a:t>« Production »</a:t>
            </a:r>
          </a:p>
        </p:txBody>
      </p:sp>
      <p:pic>
        <p:nvPicPr>
          <p:cNvPr id="29" name="Image 28">
            <a:extLst>
              <a:ext uri="{FF2B5EF4-FFF2-40B4-BE49-F238E27FC236}">
                <a16:creationId xmlns:a16="http://schemas.microsoft.com/office/drawing/2014/main" id="{3BFE05FC-B821-47D9-AEC5-E19BAE0B87D7}"/>
              </a:ext>
            </a:extLst>
          </p:cNvPr>
          <p:cNvPicPr>
            <a:picLocks noChangeAspect="1"/>
          </p:cNvPicPr>
          <p:nvPr/>
        </p:nvPicPr>
        <p:blipFill>
          <a:blip r:embed="rId4"/>
          <a:stretch>
            <a:fillRect/>
          </a:stretch>
        </p:blipFill>
        <p:spPr>
          <a:xfrm>
            <a:off x="8920596" y="4788211"/>
            <a:ext cx="571082" cy="571082"/>
          </a:xfrm>
          <a:prstGeom prst="rect">
            <a:avLst/>
          </a:prstGeom>
        </p:spPr>
      </p:pic>
      <p:sp>
        <p:nvSpPr>
          <p:cNvPr id="30" name="ZoneTexte 29">
            <a:extLst>
              <a:ext uri="{FF2B5EF4-FFF2-40B4-BE49-F238E27FC236}">
                <a16:creationId xmlns:a16="http://schemas.microsoft.com/office/drawing/2014/main" id="{C0D87D47-19D0-48C8-B49E-8CA1CA70C4A7}"/>
              </a:ext>
            </a:extLst>
          </p:cNvPr>
          <p:cNvSpPr txBox="1"/>
          <p:nvPr/>
        </p:nvSpPr>
        <p:spPr>
          <a:xfrm>
            <a:off x="8715044" y="5383835"/>
            <a:ext cx="982193" cy="369332"/>
          </a:xfrm>
          <a:prstGeom prst="rect">
            <a:avLst/>
          </a:prstGeom>
          <a:noFill/>
        </p:spPr>
        <p:txBody>
          <a:bodyPr wrap="none" lIns="0" tIns="0" rIns="0" bIns="0" rtlCol="0">
            <a:spAutoFit/>
          </a:bodyPr>
          <a:lstStyle/>
          <a:p>
            <a:pPr algn="ctr"/>
            <a:r>
              <a:rPr lang="fr-FR" sz="1200" dirty="0"/>
              <a:t>App Service</a:t>
            </a:r>
          </a:p>
          <a:p>
            <a:pPr algn="ctr"/>
            <a:r>
              <a:rPr lang="fr-FR" sz="1200" dirty="0"/>
              <a:t>« Production »</a:t>
            </a:r>
          </a:p>
        </p:txBody>
      </p:sp>
      <p:sp>
        <p:nvSpPr>
          <p:cNvPr id="31" name="Rectangle 30">
            <a:extLst>
              <a:ext uri="{FF2B5EF4-FFF2-40B4-BE49-F238E27FC236}">
                <a16:creationId xmlns:a16="http://schemas.microsoft.com/office/drawing/2014/main" id="{91F5205F-0402-4178-8224-75BE74F470BB}"/>
              </a:ext>
            </a:extLst>
          </p:cNvPr>
          <p:cNvSpPr/>
          <p:nvPr/>
        </p:nvSpPr>
        <p:spPr bwMode="auto">
          <a:xfrm>
            <a:off x="3736990" y="4603056"/>
            <a:ext cx="6143952" cy="1462724"/>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 31">
            <a:extLst>
              <a:ext uri="{FF2B5EF4-FFF2-40B4-BE49-F238E27FC236}">
                <a16:creationId xmlns:a16="http://schemas.microsoft.com/office/drawing/2014/main" id="{10A9B5E2-3898-4DDF-8152-4CBF31A8BE2E}"/>
              </a:ext>
            </a:extLst>
          </p:cNvPr>
          <p:cNvPicPr>
            <a:picLocks noChangeAspect="1"/>
          </p:cNvPicPr>
          <p:nvPr/>
        </p:nvPicPr>
        <p:blipFill>
          <a:blip r:embed="rId6"/>
          <a:stretch>
            <a:fillRect/>
          </a:stretch>
        </p:blipFill>
        <p:spPr>
          <a:xfrm>
            <a:off x="9685868" y="5870707"/>
            <a:ext cx="390145" cy="390145"/>
          </a:xfrm>
          <a:prstGeom prst="rect">
            <a:avLst/>
          </a:prstGeom>
        </p:spPr>
      </p:pic>
      <p:sp>
        <p:nvSpPr>
          <p:cNvPr id="33" name="Rectangle 32">
            <a:extLst>
              <a:ext uri="{FF2B5EF4-FFF2-40B4-BE49-F238E27FC236}">
                <a16:creationId xmlns:a16="http://schemas.microsoft.com/office/drawing/2014/main" id="{CE079221-A4F8-4191-BA6F-54AE77B35518}"/>
              </a:ext>
            </a:extLst>
          </p:cNvPr>
          <p:cNvSpPr/>
          <p:nvPr/>
        </p:nvSpPr>
        <p:spPr bwMode="auto">
          <a:xfrm>
            <a:off x="5345372" y="1461644"/>
            <a:ext cx="4535569" cy="2915451"/>
          </a:xfrm>
          <a:prstGeom prst="rect">
            <a:avLst/>
          </a:prstGeom>
          <a:noFill/>
          <a:ln w="127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Image 33">
            <a:extLst>
              <a:ext uri="{FF2B5EF4-FFF2-40B4-BE49-F238E27FC236}">
                <a16:creationId xmlns:a16="http://schemas.microsoft.com/office/drawing/2014/main" id="{D54A5DED-18BC-4426-8FBF-CCF6F28C0BEE}"/>
              </a:ext>
            </a:extLst>
          </p:cNvPr>
          <p:cNvPicPr>
            <a:picLocks noChangeAspect="1"/>
          </p:cNvPicPr>
          <p:nvPr/>
        </p:nvPicPr>
        <p:blipFill>
          <a:blip r:embed="rId5"/>
          <a:stretch>
            <a:fillRect/>
          </a:stretch>
        </p:blipFill>
        <p:spPr>
          <a:xfrm>
            <a:off x="9685868" y="4136128"/>
            <a:ext cx="390145" cy="367921"/>
          </a:xfrm>
          <a:prstGeom prst="rect">
            <a:avLst/>
          </a:prstGeom>
        </p:spPr>
      </p:pic>
      <p:sp>
        <p:nvSpPr>
          <p:cNvPr id="35" name="Rectangle 34">
            <a:extLst>
              <a:ext uri="{FF2B5EF4-FFF2-40B4-BE49-F238E27FC236}">
                <a16:creationId xmlns:a16="http://schemas.microsoft.com/office/drawing/2014/main" id="{BD3316BE-E8A0-4FE8-8E66-8C384F56A77B}"/>
              </a:ext>
            </a:extLst>
          </p:cNvPr>
          <p:cNvSpPr/>
          <p:nvPr/>
        </p:nvSpPr>
        <p:spPr bwMode="auto">
          <a:xfrm>
            <a:off x="3739608" y="2995034"/>
            <a:ext cx="1374883" cy="1382061"/>
          </a:xfrm>
          <a:prstGeom prst="rect">
            <a:avLst/>
          </a:prstGeom>
          <a:noFill/>
          <a:ln w="12700">
            <a:solidFill>
              <a:schemeClr val="tx1">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A5D8AEC-53B9-4BF2-B54F-3D04D8BFB5CF}"/>
              </a:ext>
            </a:extLst>
          </p:cNvPr>
          <p:cNvSpPr/>
          <p:nvPr/>
        </p:nvSpPr>
        <p:spPr bwMode="auto">
          <a:xfrm>
            <a:off x="3736989" y="1461644"/>
            <a:ext cx="1374883" cy="1382061"/>
          </a:xfrm>
          <a:prstGeom prst="rect">
            <a:avLst/>
          </a:prstGeom>
          <a:noFill/>
          <a:ln w="12700">
            <a:solidFill>
              <a:schemeClr val="tx1">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Image 36">
            <a:extLst>
              <a:ext uri="{FF2B5EF4-FFF2-40B4-BE49-F238E27FC236}">
                <a16:creationId xmlns:a16="http://schemas.microsoft.com/office/drawing/2014/main" id="{7EB98512-CC7C-4710-80E2-E3B8DFF19B26}"/>
              </a:ext>
            </a:extLst>
          </p:cNvPr>
          <p:cNvPicPr>
            <a:picLocks noChangeAspect="1"/>
          </p:cNvPicPr>
          <p:nvPr/>
        </p:nvPicPr>
        <p:blipFill>
          <a:blip r:embed="rId7"/>
          <a:stretch>
            <a:fillRect/>
          </a:stretch>
        </p:blipFill>
        <p:spPr>
          <a:xfrm>
            <a:off x="4866898" y="2598065"/>
            <a:ext cx="396969" cy="396969"/>
          </a:xfrm>
          <a:prstGeom prst="rect">
            <a:avLst/>
          </a:prstGeom>
        </p:spPr>
      </p:pic>
      <p:pic>
        <p:nvPicPr>
          <p:cNvPr id="38" name="Image 37">
            <a:extLst>
              <a:ext uri="{FF2B5EF4-FFF2-40B4-BE49-F238E27FC236}">
                <a16:creationId xmlns:a16="http://schemas.microsoft.com/office/drawing/2014/main" id="{41D7AE35-5150-462E-B466-F3D26B296A09}"/>
              </a:ext>
            </a:extLst>
          </p:cNvPr>
          <p:cNvPicPr>
            <a:picLocks noChangeAspect="1"/>
          </p:cNvPicPr>
          <p:nvPr/>
        </p:nvPicPr>
        <p:blipFill>
          <a:blip r:embed="rId8"/>
          <a:stretch>
            <a:fillRect/>
          </a:stretch>
        </p:blipFill>
        <p:spPr>
          <a:xfrm>
            <a:off x="4866898" y="4103090"/>
            <a:ext cx="396969" cy="396969"/>
          </a:xfrm>
          <a:prstGeom prst="rect">
            <a:avLst/>
          </a:prstGeom>
        </p:spPr>
      </p:pic>
      <p:cxnSp>
        <p:nvCxnSpPr>
          <p:cNvPr id="39" name="Connecteur droit avec flèche 38">
            <a:extLst>
              <a:ext uri="{FF2B5EF4-FFF2-40B4-BE49-F238E27FC236}">
                <a16:creationId xmlns:a16="http://schemas.microsoft.com/office/drawing/2014/main" id="{55FE3887-DBB9-4F92-8842-8E6C7D8DF3E4}"/>
              </a:ext>
            </a:extLst>
          </p:cNvPr>
          <p:cNvCxnSpPr>
            <a:stCxn id="13" idx="0"/>
          </p:cNvCxnSpPr>
          <p:nvPr/>
        </p:nvCxnSpPr>
        <p:spPr>
          <a:xfrm flipH="1" flipV="1">
            <a:off x="4426424" y="2494616"/>
            <a:ext cx="2118" cy="640984"/>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0020A7C5-23A5-4A53-AF10-9605CB4C7D99}"/>
              </a:ext>
            </a:extLst>
          </p:cNvPr>
          <p:cNvCxnSpPr>
            <a:cxnSpLocks/>
          </p:cNvCxnSpPr>
          <p:nvPr/>
        </p:nvCxnSpPr>
        <p:spPr>
          <a:xfrm>
            <a:off x="4831688" y="1918366"/>
            <a:ext cx="229699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BCD544B5-4293-427B-BA09-250AFC00E33C}"/>
              </a:ext>
            </a:extLst>
          </p:cNvPr>
          <p:cNvCxnSpPr/>
          <p:nvPr/>
        </p:nvCxnSpPr>
        <p:spPr>
          <a:xfrm>
            <a:off x="8020005" y="1918366"/>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C36408E9-5080-40E1-8D7C-29B8F5ED7B1A}"/>
              </a:ext>
            </a:extLst>
          </p:cNvPr>
          <p:cNvCxnSpPr>
            <a:cxnSpLocks/>
          </p:cNvCxnSpPr>
          <p:nvPr/>
        </p:nvCxnSpPr>
        <p:spPr>
          <a:xfrm flipV="1">
            <a:off x="6390864" y="2286877"/>
            <a:ext cx="2282816" cy="97689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09A52D9B-5AE6-4AAA-9E0E-92E8E9F005D9}"/>
              </a:ext>
            </a:extLst>
          </p:cNvPr>
          <p:cNvCxnSpPr/>
          <p:nvPr/>
        </p:nvCxnSpPr>
        <p:spPr>
          <a:xfrm>
            <a:off x="6390864" y="3421141"/>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3D236B53-7B49-4525-93FE-D06D25C88773}"/>
              </a:ext>
            </a:extLst>
          </p:cNvPr>
          <p:cNvCxnSpPr/>
          <p:nvPr/>
        </p:nvCxnSpPr>
        <p:spPr>
          <a:xfrm>
            <a:off x="8020005" y="3421141"/>
            <a:ext cx="779455"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C8C450C7-1AF2-4B2C-BC66-1F7643E63BFA}"/>
              </a:ext>
            </a:extLst>
          </p:cNvPr>
          <p:cNvCxnSpPr>
            <a:cxnSpLocks/>
          </p:cNvCxnSpPr>
          <p:nvPr/>
        </p:nvCxnSpPr>
        <p:spPr>
          <a:xfrm>
            <a:off x="6523633" y="4044547"/>
            <a:ext cx="868432" cy="779419"/>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3902DCC6-E6A3-4833-9089-E5F67C7AC0E3}"/>
              </a:ext>
            </a:extLst>
          </p:cNvPr>
          <p:cNvCxnSpPr>
            <a:cxnSpLocks/>
          </p:cNvCxnSpPr>
          <p:nvPr/>
        </p:nvCxnSpPr>
        <p:spPr>
          <a:xfrm>
            <a:off x="9187889" y="4210300"/>
            <a:ext cx="0" cy="495408"/>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6A2ED947-CCEA-4B1F-ACEB-0DBEDCEA75E0}"/>
              </a:ext>
            </a:extLst>
          </p:cNvPr>
          <p:cNvCxnSpPr>
            <a:cxnSpLocks/>
          </p:cNvCxnSpPr>
          <p:nvPr/>
        </p:nvCxnSpPr>
        <p:spPr>
          <a:xfrm>
            <a:off x="7622946" y="4210300"/>
            <a:ext cx="0" cy="495408"/>
          </a:xfrm>
          <a:prstGeom prst="straightConnector1">
            <a:avLst/>
          </a:prstGeom>
          <a:ln w="28575">
            <a:solidFill>
              <a:srgbClr val="0079D6"/>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9" name="Image 48">
            <a:extLst>
              <a:ext uri="{FF2B5EF4-FFF2-40B4-BE49-F238E27FC236}">
                <a16:creationId xmlns:a16="http://schemas.microsoft.com/office/drawing/2014/main" id="{267D25BC-A18A-4FF4-B3CD-013D0C3BD5E4}"/>
              </a:ext>
            </a:extLst>
          </p:cNvPr>
          <p:cNvPicPr>
            <a:picLocks noChangeAspect="1"/>
          </p:cNvPicPr>
          <p:nvPr/>
        </p:nvPicPr>
        <p:blipFill>
          <a:blip r:embed="rId9"/>
          <a:stretch>
            <a:fillRect/>
          </a:stretch>
        </p:blipFill>
        <p:spPr>
          <a:xfrm>
            <a:off x="4105239" y="4788211"/>
            <a:ext cx="783271" cy="705180"/>
          </a:xfrm>
          <a:prstGeom prst="rect">
            <a:avLst/>
          </a:prstGeom>
        </p:spPr>
      </p:pic>
      <p:sp>
        <p:nvSpPr>
          <p:cNvPr id="50" name="ZoneTexte 49">
            <a:extLst>
              <a:ext uri="{FF2B5EF4-FFF2-40B4-BE49-F238E27FC236}">
                <a16:creationId xmlns:a16="http://schemas.microsoft.com/office/drawing/2014/main" id="{2A1661CA-864E-4016-992B-0148DA533A9F}"/>
              </a:ext>
            </a:extLst>
          </p:cNvPr>
          <p:cNvSpPr txBox="1"/>
          <p:nvPr/>
        </p:nvSpPr>
        <p:spPr>
          <a:xfrm>
            <a:off x="4136227" y="5485151"/>
            <a:ext cx="721288" cy="369332"/>
          </a:xfrm>
          <a:prstGeom prst="rect">
            <a:avLst/>
          </a:prstGeom>
          <a:noFill/>
        </p:spPr>
        <p:txBody>
          <a:bodyPr wrap="none" lIns="0" tIns="0" rIns="0" bIns="0" rtlCol="0">
            <a:spAutoFit/>
          </a:bodyPr>
          <a:lstStyle/>
          <a:p>
            <a:pPr algn="ctr"/>
            <a:r>
              <a:rPr lang="fr-FR" sz="1200" dirty="0"/>
              <a:t>API</a:t>
            </a:r>
          </a:p>
          <a:p>
            <a:pPr algn="ctr"/>
            <a:r>
              <a:rPr lang="fr-FR" sz="1200" dirty="0"/>
              <a:t>Axe-</a:t>
            </a:r>
            <a:r>
              <a:rPr lang="fr-FR" sz="1200" dirty="0" err="1"/>
              <a:t>core</a:t>
            </a:r>
            <a:r>
              <a:rPr lang="fr-FR" sz="1200" dirty="0"/>
              <a:t> »</a:t>
            </a:r>
          </a:p>
        </p:txBody>
      </p:sp>
      <p:pic>
        <p:nvPicPr>
          <p:cNvPr id="53" name="Image 52">
            <a:extLst>
              <a:ext uri="{FF2B5EF4-FFF2-40B4-BE49-F238E27FC236}">
                <a16:creationId xmlns:a16="http://schemas.microsoft.com/office/drawing/2014/main" id="{5E01C402-35CF-4386-988F-44B8557F613B}"/>
              </a:ext>
            </a:extLst>
          </p:cNvPr>
          <p:cNvPicPr>
            <a:picLocks noChangeAspect="1"/>
          </p:cNvPicPr>
          <p:nvPr/>
        </p:nvPicPr>
        <p:blipFill>
          <a:blip r:embed="rId10"/>
          <a:stretch>
            <a:fillRect/>
          </a:stretch>
        </p:blipFill>
        <p:spPr>
          <a:xfrm>
            <a:off x="5721044" y="4788211"/>
            <a:ext cx="571082" cy="571082"/>
          </a:xfrm>
          <a:prstGeom prst="rect">
            <a:avLst/>
          </a:prstGeom>
        </p:spPr>
      </p:pic>
      <p:sp>
        <p:nvSpPr>
          <p:cNvPr id="54" name="ZoneTexte 53">
            <a:extLst>
              <a:ext uri="{FF2B5EF4-FFF2-40B4-BE49-F238E27FC236}">
                <a16:creationId xmlns:a16="http://schemas.microsoft.com/office/drawing/2014/main" id="{DA535A51-5E93-40D5-ABDF-B0E4A4BA6C9D}"/>
              </a:ext>
            </a:extLst>
          </p:cNvPr>
          <p:cNvSpPr txBox="1"/>
          <p:nvPr/>
        </p:nvSpPr>
        <p:spPr>
          <a:xfrm>
            <a:off x="5726413" y="5386627"/>
            <a:ext cx="615554" cy="184666"/>
          </a:xfrm>
          <a:prstGeom prst="rect">
            <a:avLst/>
          </a:prstGeom>
          <a:noFill/>
        </p:spPr>
        <p:txBody>
          <a:bodyPr wrap="none" lIns="0" tIns="0" rIns="0" bIns="0" rtlCol="0">
            <a:spAutoFit/>
          </a:bodyPr>
          <a:lstStyle/>
          <a:p>
            <a:pPr algn="ctr"/>
            <a:r>
              <a:rPr lang="fr-FR" sz="1200" dirty="0"/>
              <a:t>VM A11y</a:t>
            </a:r>
          </a:p>
        </p:txBody>
      </p:sp>
      <p:sp>
        <p:nvSpPr>
          <p:cNvPr id="55" name="ZoneTexte 54">
            <a:extLst>
              <a:ext uri="{FF2B5EF4-FFF2-40B4-BE49-F238E27FC236}">
                <a16:creationId xmlns:a16="http://schemas.microsoft.com/office/drawing/2014/main" id="{DDF8FB36-9CA5-4A54-BEA8-B2231E417330}"/>
              </a:ext>
            </a:extLst>
          </p:cNvPr>
          <p:cNvSpPr txBox="1"/>
          <p:nvPr/>
        </p:nvSpPr>
        <p:spPr>
          <a:xfrm>
            <a:off x="8113118" y="5823574"/>
            <a:ext cx="1463799" cy="184666"/>
          </a:xfrm>
          <a:prstGeom prst="rect">
            <a:avLst/>
          </a:prstGeom>
          <a:noFill/>
        </p:spPr>
        <p:txBody>
          <a:bodyPr wrap="none" lIns="0" tIns="0" rIns="0" bIns="0" rtlCol="0">
            <a:spAutoFit/>
          </a:bodyPr>
          <a:lstStyle/>
          <a:p>
            <a:pPr algn="ctr"/>
            <a:r>
              <a:rPr lang="fr-FR" sz="1200" dirty="0">
                <a:solidFill>
                  <a:srgbClr val="0079D6"/>
                </a:solidFill>
              </a:rPr>
              <a:t>Groupe de ressources</a:t>
            </a:r>
          </a:p>
        </p:txBody>
      </p:sp>
      <p:cxnSp>
        <p:nvCxnSpPr>
          <p:cNvPr id="56" name="Connecteur droit avec flèche 55">
            <a:extLst>
              <a:ext uri="{FF2B5EF4-FFF2-40B4-BE49-F238E27FC236}">
                <a16:creationId xmlns:a16="http://schemas.microsoft.com/office/drawing/2014/main" id="{48CA5D95-4EBD-4443-A1D1-B8DBC78C2BBB}"/>
              </a:ext>
            </a:extLst>
          </p:cNvPr>
          <p:cNvCxnSpPr>
            <a:cxnSpLocks/>
          </p:cNvCxnSpPr>
          <p:nvPr/>
        </p:nvCxnSpPr>
        <p:spPr>
          <a:xfrm flipV="1">
            <a:off x="6404399" y="4200352"/>
            <a:ext cx="864414" cy="80014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1CE9EA02-3F04-4B21-A8E1-6240250D796E}"/>
              </a:ext>
            </a:extLst>
          </p:cNvPr>
          <p:cNvCxnSpPr>
            <a:cxnSpLocks/>
            <a:endCxn id="49" idx="3"/>
          </p:cNvCxnSpPr>
          <p:nvPr/>
        </p:nvCxnSpPr>
        <p:spPr>
          <a:xfrm flipH="1">
            <a:off x="4888510" y="5140801"/>
            <a:ext cx="653664" cy="0"/>
          </a:xfrm>
          <a:prstGeom prst="straightConnector1">
            <a:avLst/>
          </a:prstGeom>
          <a:ln w="19050">
            <a:solidFill>
              <a:schemeClr val="bg2">
                <a:lumMod val="7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193276AC-94A5-44D1-B545-1C46B1F48EF0}"/>
              </a:ext>
            </a:extLst>
          </p:cNvPr>
          <p:cNvSpPr>
            <a:spLocks noGrp="1"/>
          </p:cNvSpPr>
          <p:nvPr>
            <p:ph type="sldNum" sz="quarter" idx="12"/>
          </p:nvPr>
        </p:nvSpPr>
        <p:spPr>
          <a:xfrm>
            <a:off x="9367639" y="6420145"/>
            <a:ext cx="2743200" cy="365125"/>
          </a:xfrm>
        </p:spPr>
        <p:txBody>
          <a:bodyPr/>
          <a:lstStyle/>
          <a:p>
            <a:fld id="{E349EFCA-1D56-47B0-9E12-90EC9BA2FE55}" type="slidenum">
              <a:rPr lang="fr-FR" smtClean="0"/>
              <a:pPr/>
              <a:t>45</a:t>
            </a:fld>
            <a:endParaRPr lang="fr-FR" dirty="0"/>
          </a:p>
        </p:txBody>
      </p:sp>
      <p:sp>
        <p:nvSpPr>
          <p:cNvPr id="66" name="Rectangle 65">
            <a:hlinkClick r:id="rId11" action="ppaction://hlinksldjump"/>
            <a:extLst>
              <a:ext uri="{FF2B5EF4-FFF2-40B4-BE49-F238E27FC236}">
                <a16:creationId xmlns:a16="http://schemas.microsoft.com/office/drawing/2014/main" id="{CC4B1E70-4FA1-4334-B2BA-BF2C93853934}"/>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67" name="Rectangle 66">
            <a:hlinkClick r:id="rId12" action="ppaction://hlinksldjump"/>
            <a:extLst>
              <a:ext uri="{FF2B5EF4-FFF2-40B4-BE49-F238E27FC236}">
                <a16:creationId xmlns:a16="http://schemas.microsoft.com/office/drawing/2014/main" id="{C54920E1-E00B-4456-AD9D-04EEB69373D5}"/>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68" name="Rectangle 67">
            <a:hlinkClick r:id="rId13" action="ppaction://hlinksldjump"/>
            <a:extLst>
              <a:ext uri="{FF2B5EF4-FFF2-40B4-BE49-F238E27FC236}">
                <a16:creationId xmlns:a16="http://schemas.microsoft.com/office/drawing/2014/main" id="{608F635C-DC33-4420-B708-D0FE77060A8D}"/>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69" name="Rectangle 68">
            <a:hlinkClick r:id="rId14" action="ppaction://hlinksldjump"/>
            <a:extLst>
              <a:ext uri="{FF2B5EF4-FFF2-40B4-BE49-F238E27FC236}">
                <a16:creationId xmlns:a16="http://schemas.microsoft.com/office/drawing/2014/main" id="{7302A04E-130C-43FE-A55E-A55526E1C685}"/>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70" name="Rectangle 69">
            <a:hlinkClick r:id="rId15" action="ppaction://hlinksldjump"/>
            <a:extLst>
              <a:ext uri="{FF2B5EF4-FFF2-40B4-BE49-F238E27FC236}">
                <a16:creationId xmlns:a16="http://schemas.microsoft.com/office/drawing/2014/main" id="{A30FA0D6-4CBC-4F38-B85E-055D65019B60}"/>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71" name="Rectangle 70">
            <a:hlinkClick r:id="rId16" action="ppaction://hlinksldjump"/>
            <a:extLst>
              <a:ext uri="{FF2B5EF4-FFF2-40B4-BE49-F238E27FC236}">
                <a16:creationId xmlns:a16="http://schemas.microsoft.com/office/drawing/2014/main" id="{FB6F1DE3-A26C-4F83-85B4-99BD0DABFF17}"/>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72" name="Rectangle 71">
            <a:hlinkClick r:id="rId17" action="ppaction://hlinksldjump"/>
            <a:extLst>
              <a:ext uri="{FF2B5EF4-FFF2-40B4-BE49-F238E27FC236}">
                <a16:creationId xmlns:a16="http://schemas.microsoft.com/office/drawing/2014/main" id="{8A9B0F96-7DF0-44E8-8527-101902B0844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3" name="Rectangle 72">
            <a:hlinkClick r:id="rId18" action="ppaction://hlinksldjump"/>
            <a:extLst>
              <a:ext uri="{FF2B5EF4-FFF2-40B4-BE49-F238E27FC236}">
                <a16:creationId xmlns:a16="http://schemas.microsoft.com/office/drawing/2014/main" id="{C7181F6C-814F-48C3-BBD7-8515FD30B784}"/>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4" name="Rectangle 73">
            <a:hlinkClick r:id="rId19" action="ppaction://hlinksldjump"/>
            <a:extLst>
              <a:ext uri="{FF2B5EF4-FFF2-40B4-BE49-F238E27FC236}">
                <a16:creationId xmlns:a16="http://schemas.microsoft.com/office/drawing/2014/main" id="{B12974BF-C451-4D2C-A3EE-EAD02AB0BDA6}"/>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75" name="Rectangle 74">
            <a:hlinkClick r:id="rId20" action="ppaction://hlinksldjump"/>
            <a:extLst>
              <a:ext uri="{FF2B5EF4-FFF2-40B4-BE49-F238E27FC236}">
                <a16:creationId xmlns:a16="http://schemas.microsoft.com/office/drawing/2014/main" id="{9B3F520A-BE5F-459B-8F4E-AE73E585EE9F}"/>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65537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a:xfrm>
            <a:off x="1826927" y="0"/>
            <a:ext cx="9777983" cy="492443"/>
          </a:xfrm>
        </p:spPr>
        <p:txBody>
          <a:bodyPr/>
          <a:lstStyle/>
          <a:p>
            <a:r>
              <a:rPr lang="fr-FR" dirty="0" err="1"/>
              <a:t>Dockerfile</a:t>
            </a:r>
            <a:endParaRPr lang="fr-FR" dirty="0"/>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Fichier .</a:t>
            </a:r>
            <a:r>
              <a:rPr lang="fr-FR" sz="1600" dirty="0" err="1"/>
              <a:t>Dockerfile</a:t>
            </a:r>
            <a:r>
              <a:rPr lang="fr-FR" sz="1600" dirty="0"/>
              <a:t> utilisé pour construire l’image du container pour la Web Application</a:t>
            </a:r>
          </a:p>
        </p:txBody>
      </p:sp>
      <p:sp>
        <p:nvSpPr>
          <p:cNvPr id="4" name="Espace réservé du numéro de diapositive 3">
            <a:extLst>
              <a:ext uri="{FF2B5EF4-FFF2-40B4-BE49-F238E27FC236}">
                <a16:creationId xmlns:a16="http://schemas.microsoft.com/office/drawing/2014/main" id="{FA2F2DD7-0374-4199-A2FA-CD7D435E8490}"/>
              </a:ext>
            </a:extLst>
          </p:cNvPr>
          <p:cNvSpPr>
            <a:spLocks noGrp="1"/>
          </p:cNvSpPr>
          <p:nvPr>
            <p:ph type="sldNum" sz="quarter" idx="12"/>
          </p:nvPr>
        </p:nvSpPr>
        <p:spPr/>
        <p:txBody>
          <a:bodyPr/>
          <a:lstStyle/>
          <a:p>
            <a:fld id="{E349EFCA-1D56-47B0-9E12-90EC9BA2FE55}" type="slidenum">
              <a:rPr lang="fr-FR" smtClean="0"/>
              <a:pPr/>
              <a:t>46</a:t>
            </a:fld>
            <a:endParaRPr lang="fr-FR" dirty="0"/>
          </a:p>
        </p:txBody>
      </p:sp>
      <p:sp>
        <p:nvSpPr>
          <p:cNvPr id="5" name="Rectangle 4">
            <a:extLst>
              <a:ext uri="{FF2B5EF4-FFF2-40B4-BE49-F238E27FC236}">
                <a16:creationId xmlns:a16="http://schemas.microsoft.com/office/drawing/2014/main" id="{8A55F62B-4DBB-4B22-81CC-DB409253EC00}"/>
              </a:ext>
            </a:extLst>
          </p:cNvPr>
          <p:cNvSpPr/>
          <p:nvPr/>
        </p:nvSpPr>
        <p:spPr>
          <a:xfrm>
            <a:off x="2452047" y="1461644"/>
            <a:ext cx="8661779" cy="4770537"/>
          </a:xfrm>
          <a:prstGeom prst="rect">
            <a:avLst/>
          </a:prstGeom>
        </p:spPr>
        <p:txBody>
          <a:bodyPr wrap="square">
            <a:spAutoFit/>
          </a:bodyPr>
          <a:lstStyle/>
          <a:p>
            <a:r>
              <a:rPr lang="fr-FR"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fr-F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fr-FR"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microsoft</a:t>
            </a:r>
            <a:r>
              <a:rPr lang="fr-FR" sz="1400" dirty="0">
                <a:solidFill>
                  <a:srgbClr val="000000"/>
                </a:solidFill>
                <a:latin typeface="Consolas" panose="020B0609020204030204" pitchFamily="49" charset="0"/>
                <a:ea typeface="Calibri" panose="020F0502020204030204" pitchFamily="34" charset="0"/>
                <a:cs typeface="Consolas" panose="020B0609020204030204" pitchFamily="49" charset="0"/>
              </a:rPr>
              <a:t>/dotnet:2.2-aspnetcore-runtime AS base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WORKDIR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/app</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EXPOSE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80</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microsoft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/dotnet:2.2-sdk AS build</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WORKDIR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/app</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Build solution</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COPY</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RUN</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dotnet restore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RUN</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dotnet build -c Release -o out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build AS publish</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RUN</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dotnet publish -c Release -o out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Build runtime image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base AS final</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WORKDIR</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/app</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COPY</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--from=publish /app/out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gn="just">
              <a:spcAft>
                <a:spcPts val="1200"/>
              </a:spcAft>
            </a:pPr>
            <a:r>
              <a:rPr lang="fr-FR" sz="1400" dirty="0">
                <a:solidFill>
                  <a:srgbClr val="0000FF"/>
                </a:solidFill>
                <a:latin typeface="Consolas" panose="020B0609020204030204" pitchFamily="49" charset="0"/>
                <a:ea typeface="Calibri" panose="020F0502020204030204" pitchFamily="34" charset="0"/>
                <a:cs typeface="Consolas" panose="020B0609020204030204" pitchFamily="49" charset="0"/>
              </a:rPr>
              <a:t>ENTRYPOINT</a:t>
            </a:r>
            <a:r>
              <a:rPr lang="fr-FR"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fr-FR"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fr-FR" sz="14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fr-FR"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dotnet</a:t>
            </a:r>
            <a:r>
              <a:rPr lang="fr-FR" sz="14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fr-F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fr-FR" sz="1400" dirty="0">
                <a:solidFill>
                  <a:srgbClr val="FF0000"/>
                </a:solidFill>
                <a:latin typeface="Consolas" panose="020B0609020204030204" pitchFamily="49" charset="0"/>
                <a:ea typeface="Calibri" panose="020F0502020204030204" pitchFamily="34" charset="0"/>
                <a:cs typeface="Consolas" panose="020B0609020204030204" pitchFamily="49" charset="0"/>
              </a:rPr>
              <a:t>"WebAppA11yDocker.dll"</a:t>
            </a:r>
            <a:r>
              <a:rPr lang="fr-FR"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2" name="Rectangle 11">
            <a:hlinkClick r:id="rId3" action="ppaction://hlinksldjump"/>
            <a:extLst>
              <a:ext uri="{FF2B5EF4-FFF2-40B4-BE49-F238E27FC236}">
                <a16:creationId xmlns:a16="http://schemas.microsoft.com/office/drawing/2014/main" id="{47DCC41C-9954-420C-A750-68CD311AEC4C}"/>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890662A8-E1CF-462D-9F04-27EB7575C8D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98AB3A07-40FF-4310-9AF2-5484AB926D62}"/>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56711EE8-426A-44F0-86E2-85DFCDC8B4C6}"/>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F1B5B080-A200-4D24-8708-16069765BC08}"/>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1F28EDA0-A34A-4956-B79D-3F8643C70A6B}"/>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00E40FDE-B48B-4AFB-B4E1-89F212D674D9}"/>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A738028D-021E-4CD6-B070-6736598A236B}"/>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73E5EED6-B93F-472B-B5F3-75032968EF1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DC7DBBCF-B821-4C8D-8772-600BA75C2D26}"/>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873511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Fichier YAML pour le pipeline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Fichier .</a:t>
            </a:r>
            <a:r>
              <a:rPr lang="fr-FR" sz="1600" dirty="0" err="1"/>
              <a:t>yml</a:t>
            </a:r>
            <a:r>
              <a:rPr lang="fr-FR" sz="1600" dirty="0"/>
              <a:t> utilisé par le pipeline pour construire et publier dans le référentiel l’image du Container</a:t>
            </a:r>
          </a:p>
        </p:txBody>
      </p:sp>
      <p:sp>
        <p:nvSpPr>
          <p:cNvPr id="4" name="Espace réservé du numéro de diapositive 3">
            <a:extLst>
              <a:ext uri="{FF2B5EF4-FFF2-40B4-BE49-F238E27FC236}">
                <a16:creationId xmlns:a16="http://schemas.microsoft.com/office/drawing/2014/main" id="{FA2F2DD7-0374-4199-A2FA-CD7D435E8490}"/>
              </a:ext>
            </a:extLst>
          </p:cNvPr>
          <p:cNvSpPr>
            <a:spLocks noGrp="1"/>
          </p:cNvSpPr>
          <p:nvPr>
            <p:ph type="sldNum" sz="quarter" idx="12"/>
          </p:nvPr>
        </p:nvSpPr>
        <p:spPr/>
        <p:txBody>
          <a:bodyPr/>
          <a:lstStyle/>
          <a:p>
            <a:fld id="{E349EFCA-1D56-47B0-9E12-90EC9BA2FE55}" type="slidenum">
              <a:rPr lang="fr-FR" smtClean="0"/>
              <a:pPr/>
              <a:t>47</a:t>
            </a:fld>
            <a:endParaRPr lang="fr-FR" dirty="0"/>
          </a:p>
        </p:txBody>
      </p:sp>
      <p:sp>
        <p:nvSpPr>
          <p:cNvPr id="5" name="Rectangle 4">
            <a:extLst>
              <a:ext uri="{FF2B5EF4-FFF2-40B4-BE49-F238E27FC236}">
                <a16:creationId xmlns:a16="http://schemas.microsoft.com/office/drawing/2014/main" id="{3D8BEA39-82FB-4FF2-855C-7527765D8C41}"/>
              </a:ext>
            </a:extLst>
          </p:cNvPr>
          <p:cNvSpPr/>
          <p:nvPr/>
        </p:nvSpPr>
        <p:spPr>
          <a:xfrm>
            <a:off x="2453267" y="1288111"/>
            <a:ext cx="8525302" cy="5314596"/>
          </a:xfrm>
          <a:prstGeom prst="rect">
            <a:avLst/>
          </a:prstGeom>
        </p:spPr>
        <p:txBody>
          <a:bodyPr wrap="square">
            <a:spAutoFit/>
          </a:bodyPr>
          <a:lstStyle/>
          <a:p>
            <a:pPr>
              <a:lnSpc>
                <a:spcPts val="1425"/>
              </a:lnSpc>
            </a:pPr>
            <a:r>
              <a:rPr lang="en-US" sz="1400" dirty="0">
                <a:solidFill>
                  <a:srgbClr val="007200"/>
                </a:solidFill>
                <a:latin typeface="Consolas" panose="020B0609020204030204" pitchFamily="49" charset="0"/>
                <a:ea typeface="Times New Roman" panose="02020603050405020304" pitchFamily="18" charset="0"/>
                <a:cs typeface="Times New Roman" panose="02020603050405020304" pitchFamily="18" charset="0"/>
              </a:rPr>
              <a:t># ASP.NET Core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7200"/>
                </a:solidFill>
                <a:latin typeface="Consolas" panose="020B0609020204030204" pitchFamily="49" charset="0"/>
                <a:ea typeface="Times New Roman" panose="02020603050405020304" pitchFamily="18" charset="0"/>
                <a:cs typeface="Times New Roman" panose="02020603050405020304" pitchFamily="18" charset="0"/>
              </a:rPr>
              <a:t># Build and test ASP.NET Core projects targeting .NET Core.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7200"/>
                </a:solidFill>
                <a:latin typeface="Consolas" panose="020B0609020204030204" pitchFamily="49" charset="0"/>
                <a:ea typeface="Times New Roman" panose="02020603050405020304" pitchFamily="18" charset="0"/>
                <a:cs typeface="Times New Roman" panose="02020603050405020304" pitchFamily="18" charset="0"/>
              </a:rPr>
              <a:t># Add steps that run tests, create a NuGet package, deploy, and more: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7200"/>
                </a:solidFill>
                <a:latin typeface="Consolas" panose="020B0609020204030204" pitchFamily="49" charset="0"/>
                <a:ea typeface="Times New Roman" panose="02020603050405020304" pitchFamily="18" charset="0"/>
                <a:cs typeface="Times New Roman" panose="02020603050405020304" pitchFamily="18" charset="0"/>
              </a:rPr>
              <a:t># https://docs.microsoft.com/azure/devops/pipelines/languages/dotnet-core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trigger</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master</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pool</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vmImage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'Ubuntu 16.04'</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variables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imageName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'webappa11ydocker:$(</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Build.BuildId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dockerId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webappa11ydockeracr'</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dockerPassword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'bR4vMqhsv9ii8iU/JCdLk3u8BmsKWksE'</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steps</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script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 build -t $(</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dockerId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).azurecr.io/$(</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imageName</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workingDirectory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WebAppA11yDocker</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displayName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 Build'</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script</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docker login -u $(</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dockerId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-p $</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pswd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dockerId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).azurecr.io</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    docker push $(</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dockerId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).azurecr.io/$(</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imageName</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8080"/>
                </a:solidFill>
                <a:latin typeface="Consolas" panose="020B0609020204030204" pitchFamily="49" charset="0"/>
                <a:ea typeface="Times New Roman" panose="02020603050405020304" pitchFamily="18" charset="0"/>
                <a:cs typeface="Times New Roman" panose="02020603050405020304" pitchFamily="18" charset="0"/>
              </a:rPr>
              <a:t>env</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pswd</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dockerPassword</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workingDirectory</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a:t>
            </a:r>
            <a:endParaRPr lang="fr-FR" sz="1400" dirty="0">
              <a:latin typeface="Consolas" panose="020B0609020204030204" pitchFamily="49" charset="0"/>
              <a:ea typeface="Calibri" panose="020F0502020204030204" pitchFamily="34" charset="0"/>
              <a:cs typeface="Times New Roman" panose="02020603050405020304" pitchFamily="18" charset="0"/>
            </a:endParaRPr>
          </a:p>
          <a:p>
            <a:pPr>
              <a:lnSpc>
                <a:spcPts val="1425"/>
              </a:lnSpc>
            </a:pP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8080"/>
                </a:solidFill>
                <a:latin typeface="Consolas" panose="020B0609020204030204" pitchFamily="49" charset="0"/>
                <a:ea typeface="Times New Roman" panose="02020603050405020304" pitchFamily="18" charset="0"/>
                <a:cs typeface="Times New Roman" panose="02020603050405020304" pitchFamily="18" charset="0"/>
              </a:rPr>
              <a:t>displayName</a:t>
            </a:r>
            <a:r>
              <a:rPr lang="en-US"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451A5"/>
                </a:solidFill>
                <a:latin typeface="Consolas" panose="020B0609020204030204" pitchFamily="49" charset="0"/>
                <a:ea typeface="Times New Roman" panose="02020603050405020304" pitchFamily="18" charset="0"/>
                <a:cs typeface="Times New Roman" panose="02020603050405020304" pitchFamily="18" charset="0"/>
              </a:rPr>
              <a:t>'Docker Push'</a:t>
            </a:r>
            <a:endParaRPr lang="fr-FR" sz="1400"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2" name="Rectangle 11">
            <a:hlinkClick r:id="rId3" action="ppaction://hlinksldjump"/>
            <a:extLst>
              <a:ext uri="{FF2B5EF4-FFF2-40B4-BE49-F238E27FC236}">
                <a16:creationId xmlns:a16="http://schemas.microsoft.com/office/drawing/2014/main" id="{D962B520-1020-4E7E-BBD2-E5E6FDBAD6DB}"/>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3" name="Rectangle 12">
            <a:hlinkClick r:id="rId4" action="ppaction://hlinksldjump"/>
            <a:extLst>
              <a:ext uri="{FF2B5EF4-FFF2-40B4-BE49-F238E27FC236}">
                <a16:creationId xmlns:a16="http://schemas.microsoft.com/office/drawing/2014/main" id="{51A306C5-75B5-4177-BA02-C3EFD5F8ABD6}"/>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4" name="Rectangle 13">
            <a:hlinkClick r:id="rId5" action="ppaction://hlinksldjump"/>
            <a:extLst>
              <a:ext uri="{FF2B5EF4-FFF2-40B4-BE49-F238E27FC236}">
                <a16:creationId xmlns:a16="http://schemas.microsoft.com/office/drawing/2014/main" id="{F0CD8A1B-C0AC-4FEE-AC8D-5416D9E22A4C}"/>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5" name="Rectangle 14">
            <a:hlinkClick r:id="rId6" action="ppaction://hlinksldjump"/>
            <a:extLst>
              <a:ext uri="{FF2B5EF4-FFF2-40B4-BE49-F238E27FC236}">
                <a16:creationId xmlns:a16="http://schemas.microsoft.com/office/drawing/2014/main" id="{5815CDDF-821C-4302-9071-A6074ED80E7C}"/>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6" name="Rectangle 15">
            <a:hlinkClick r:id="rId7" action="ppaction://hlinksldjump"/>
            <a:extLst>
              <a:ext uri="{FF2B5EF4-FFF2-40B4-BE49-F238E27FC236}">
                <a16:creationId xmlns:a16="http://schemas.microsoft.com/office/drawing/2014/main" id="{C5626183-6EE0-41FF-962F-5B10AA544618}"/>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7" name="Rectangle 16">
            <a:hlinkClick r:id="rId8" action="ppaction://hlinksldjump"/>
            <a:extLst>
              <a:ext uri="{FF2B5EF4-FFF2-40B4-BE49-F238E27FC236}">
                <a16:creationId xmlns:a16="http://schemas.microsoft.com/office/drawing/2014/main" id="{20F49355-3807-4157-AF05-553320429C48}"/>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8" name="Rectangle 17">
            <a:hlinkClick r:id="rId9" action="ppaction://hlinksldjump"/>
            <a:extLst>
              <a:ext uri="{FF2B5EF4-FFF2-40B4-BE49-F238E27FC236}">
                <a16:creationId xmlns:a16="http://schemas.microsoft.com/office/drawing/2014/main" id="{C046CB08-1460-4D93-A9B2-21E2ABB6EB53}"/>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19" name="Rectangle 18">
            <a:hlinkClick r:id="rId10" action="ppaction://hlinksldjump"/>
            <a:extLst>
              <a:ext uri="{FF2B5EF4-FFF2-40B4-BE49-F238E27FC236}">
                <a16:creationId xmlns:a16="http://schemas.microsoft.com/office/drawing/2014/main" id="{7BF37F07-DB61-4C62-B8AB-BB613601A263}"/>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1" action="ppaction://hlinksldjump"/>
            <a:extLst>
              <a:ext uri="{FF2B5EF4-FFF2-40B4-BE49-F238E27FC236}">
                <a16:creationId xmlns:a16="http://schemas.microsoft.com/office/drawing/2014/main" id="{BF933A5D-F12F-4A10-9063-9F036485362E}"/>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2" action="ppaction://hlinksldjump"/>
            <a:extLst>
              <a:ext uri="{FF2B5EF4-FFF2-40B4-BE49-F238E27FC236}">
                <a16:creationId xmlns:a16="http://schemas.microsoft.com/office/drawing/2014/main" id="{471F3CE6-EBFC-4264-BCF6-66F2D4E528DE}"/>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028252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Contrôle des deux Web App Azure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Etat initial des deux Web App avant les modifications non accessibles</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48</a:t>
            </a:fld>
            <a:endParaRPr lang="fr-FR" dirty="0"/>
          </a:p>
        </p:txBody>
      </p:sp>
      <p:pic>
        <p:nvPicPr>
          <p:cNvPr id="6" name="Image 5">
            <a:extLst>
              <a:ext uri="{FF2B5EF4-FFF2-40B4-BE49-F238E27FC236}">
                <a16:creationId xmlns:a16="http://schemas.microsoft.com/office/drawing/2014/main" id="{D41AF3BF-9815-4CF2-B402-B97A438C1253}"/>
              </a:ext>
            </a:extLst>
          </p:cNvPr>
          <p:cNvPicPr>
            <a:picLocks noChangeAspect="1"/>
          </p:cNvPicPr>
          <p:nvPr/>
        </p:nvPicPr>
        <p:blipFill>
          <a:blip r:embed="rId2"/>
          <a:stretch>
            <a:fillRect/>
          </a:stretch>
        </p:blipFill>
        <p:spPr>
          <a:xfrm>
            <a:off x="6838011" y="2666390"/>
            <a:ext cx="3838603" cy="1652600"/>
          </a:xfrm>
          <a:prstGeom prst="rect">
            <a:avLst/>
          </a:prstGeom>
        </p:spPr>
      </p:pic>
      <p:sp>
        <p:nvSpPr>
          <p:cNvPr id="8" name="ZoneTexte 7">
            <a:extLst>
              <a:ext uri="{FF2B5EF4-FFF2-40B4-BE49-F238E27FC236}">
                <a16:creationId xmlns:a16="http://schemas.microsoft.com/office/drawing/2014/main" id="{B5D48ECF-4CFF-4B80-9EDF-C409BDFD41B3}"/>
              </a:ext>
            </a:extLst>
          </p:cNvPr>
          <p:cNvSpPr txBox="1"/>
          <p:nvPr/>
        </p:nvSpPr>
        <p:spPr>
          <a:xfrm>
            <a:off x="4020889" y="4479667"/>
            <a:ext cx="1187248"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a:t>
            </a:r>
            <a:r>
              <a:rPr lang="fr-FR" sz="1200" dirty="0" err="1">
                <a:gradFill>
                  <a:gsLst>
                    <a:gs pos="2917">
                      <a:schemeClr val="tx1"/>
                    </a:gs>
                    <a:gs pos="30000">
                      <a:schemeClr val="tx1"/>
                    </a:gs>
                  </a:gsLst>
                  <a:lin ang="5400000" scaled="0"/>
                </a:gradFill>
              </a:rPr>
              <a:t>Staging</a:t>
            </a:r>
            <a:endParaRPr lang="fr-FR" sz="1200" dirty="0">
              <a:gradFill>
                <a:gsLst>
                  <a:gs pos="2917">
                    <a:schemeClr val="tx1"/>
                  </a:gs>
                  <a:gs pos="30000">
                    <a:schemeClr val="tx1"/>
                  </a:gs>
                </a:gsLst>
                <a:lin ang="5400000" scaled="0"/>
              </a:gradFill>
            </a:endParaRPr>
          </a:p>
        </p:txBody>
      </p:sp>
      <p:sp>
        <p:nvSpPr>
          <p:cNvPr id="9" name="ZoneTexte 8">
            <a:extLst>
              <a:ext uri="{FF2B5EF4-FFF2-40B4-BE49-F238E27FC236}">
                <a16:creationId xmlns:a16="http://schemas.microsoft.com/office/drawing/2014/main" id="{8FB7704C-4ADF-43E0-A9A0-F3930E5F1180}"/>
              </a:ext>
            </a:extLst>
          </p:cNvPr>
          <p:cNvSpPr txBox="1"/>
          <p:nvPr/>
        </p:nvSpPr>
        <p:spPr>
          <a:xfrm>
            <a:off x="8050035" y="4479667"/>
            <a:ext cx="1414554"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Production</a:t>
            </a:r>
          </a:p>
        </p:txBody>
      </p:sp>
      <p:cxnSp>
        <p:nvCxnSpPr>
          <p:cNvPr id="10" name="Connecteur droit 9">
            <a:extLst>
              <a:ext uri="{FF2B5EF4-FFF2-40B4-BE49-F238E27FC236}">
                <a16:creationId xmlns:a16="http://schemas.microsoft.com/office/drawing/2014/main" id="{CB976E39-4BF8-4AFF-A7A7-DB21E320AE63}"/>
              </a:ext>
            </a:extLst>
          </p:cNvPr>
          <p:cNvCxnSpPr>
            <a:cxnSpLocks/>
          </p:cNvCxnSpPr>
          <p:nvPr/>
        </p:nvCxnSpPr>
        <p:spPr>
          <a:xfrm>
            <a:off x="2643116" y="4394579"/>
            <a:ext cx="80794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33090AF7-5099-4EFC-8853-3699986AC8FC}"/>
              </a:ext>
            </a:extLst>
          </p:cNvPr>
          <p:cNvPicPr>
            <a:picLocks noChangeAspect="1"/>
          </p:cNvPicPr>
          <p:nvPr/>
        </p:nvPicPr>
        <p:blipFill>
          <a:blip r:embed="rId2"/>
          <a:stretch>
            <a:fillRect/>
          </a:stretch>
        </p:blipFill>
        <p:spPr>
          <a:xfrm>
            <a:off x="2695211" y="2666390"/>
            <a:ext cx="3838603" cy="1652600"/>
          </a:xfrm>
          <a:prstGeom prst="rect">
            <a:avLst/>
          </a:prstGeom>
        </p:spPr>
      </p:pic>
      <p:sp>
        <p:nvSpPr>
          <p:cNvPr id="18" name="Rectangle 17">
            <a:hlinkClick r:id="rId3" action="ppaction://hlinksldjump"/>
            <a:extLst>
              <a:ext uri="{FF2B5EF4-FFF2-40B4-BE49-F238E27FC236}">
                <a16:creationId xmlns:a16="http://schemas.microsoft.com/office/drawing/2014/main" id="{5E7C4819-2EE4-4380-8E80-9BBF91CEC2A2}"/>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9" name="Rectangle 18">
            <a:hlinkClick r:id="rId4" action="ppaction://hlinksldjump"/>
            <a:extLst>
              <a:ext uri="{FF2B5EF4-FFF2-40B4-BE49-F238E27FC236}">
                <a16:creationId xmlns:a16="http://schemas.microsoft.com/office/drawing/2014/main" id="{B3A694F7-392F-4899-B42D-F06E922A2C60}"/>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0" name="Rectangle 19">
            <a:hlinkClick r:id="rId5" action="ppaction://hlinksldjump"/>
            <a:extLst>
              <a:ext uri="{FF2B5EF4-FFF2-40B4-BE49-F238E27FC236}">
                <a16:creationId xmlns:a16="http://schemas.microsoft.com/office/drawing/2014/main" id="{D42C1EBF-FCED-4BED-A341-98EA06B2AE65}"/>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1" name="Rectangle 20">
            <a:hlinkClick r:id="rId6" action="ppaction://hlinksldjump"/>
            <a:extLst>
              <a:ext uri="{FF2B5EF4-FFF2-40B4-BE49-F238E27FC236}">
                <a16:creationId xmlns:a16="http://schemas.microsoft.com/office/drawing/2014/main" id="{B5F8CE3A-5041-45BD-A30F-4656CFF1981E}"/>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2" name="Rectangle 21">
            <a:hlinkClick r:id="rId7" action="ppaction://hlinksldjump"/>
            <a:extLst>
              <a:ext uri="{FF2B5EF4-FFF2-40B4-BE49-F238E27FC236}">
                <a16:creationId xmlns:a16="http://schemas.microsoft.com/office/drawing/2014/main" id="{7970C864-8F6A-4241-9732-F2200BF03ACE}"/>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3" name="Rectangle 22">
            <a:hlinkClick r:id="rId8" action="ppaction://hlinksldjump"/>
            <a:extLst>
              <a:ext uri="{FF2B5EF4-FFF2-40B4-BE49-F238E27FC236}">
                <a16:creationId xmlns:a16="http://schemas.microsoft.com/office/drawing/2014/main" id="{A3651195-3027-4F6C-87C5-E9D30BC1ACFE}"/>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4" name="Rectangle 23">
            <a:hlinkClick r:id="rId9" action="ppaction://hlinksldjump"/>
            <a:extLst>
              <a:ext uri="{FF2B5EF4-FFF2-40B4-BE49-F238E27FC236}">
                <a16:creationId xmlns:a16="http://schemas.microsoft.com/office/drawing/2014/main" id="{C2CB41B5-E6F7-4172-B1CD-58F075972035}"/>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0" action="ppaction://hlinksldjump"/>
            <a:extLst>
              <a:ext uri="{FF2B5EF4-FFF2-40B4-BE49-F238E27FC236}">
                <a16:creationId xmlns:a16="http://schemas.microsoft.com/office/drawing/2014/main" id="{D34CD6D5-AE76-4C7B-94BA-BC985F14E0CC}"/>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1" action="ppaction://hlinksldjump"/>
            <a:extLst>
              <a:ext uri="{FF2B5EF4-FFF2-40B4-BE49-F238E27FC236}">
                <a16:creationId xmlns:a16="http://schemas.microsoft.com/office/drawing/2014/main" id="{F12CEF4B-294F-422C-A590-859A4777CC3D}"/>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hlinkClick r:id="rId12" action="ppaction://hlinksldjump"/>
            <a:extLst>
              <a:ext uri="{FF2B5EF4-FFF2-40B4-BE49-F238E27FC236}">
                <a16:creationId xmlns:a16="http://schemas.microsoft.com/office/drawing/2014/main" id="{D35A892F-1DC2-40A0-8456-ACDC9FCCB4A2}"/>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093494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Mise à jour VS poussée dans GitHub</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Mise à jour du code dans Visual Studio et synchronisation avec GitHub</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49</a:t>
            </a:fld>
            <a:endParaRPr lang="fr-FR" dirty="0"/>
          </a:p>
        </p:txBody>
      </p:sp>
      <p:pic>
        <p:nvPicPr>
          <p:cNvPr id="4" name="Image 3">
            <a:extLst>
              <a:ext uri="{FF2B5EF4-FFF2-40B4-BE49-F238E27FC236}">
                <a16:creationId xmlns:a16="http://schemas.microsoft.com/office/drawing/2014/main" id="{E2E0D1BF-FC97-463D-8EC1-3BE4B7965D6A}"/>
              </a:ext>
            </a:extLst>
          </p:cNvPr>
          <p:cNvPicPr>
            <a:picLocks noChangeAspect="1"/>
          </p:cNvPicPr>
          <p:nvPr/>
        </p:nvPicPr>
        <p:blipFill>
          <a:blip r:embed="rId2"/>
          <a:stretch>
            <a:fillRect/>
          </a:stretch>
        </p:blipFill>
        <p:spPr>
          <a:xfrm>
            <a:off x="2801016" y="1682011"/>
            <a:ext cx="2776370" cy="4156276"/>
          </a:xfrm>
          <a:prstGeom prst="rect">
            <a:avLst/>
          </a:prstGeom>
        </p:spPr>
      </p:pic>
      <p:pic>
        <p:nvPicPr>
          <p:cNvPr id="5" name="Image 4">
            <a:extLst>
              <a:ext uri="{FF2B5EF4-FFF2-40B4-BE49-F238E27FC236}">
                <a16:creationId xmlns:a16="http://schemas.microsoft.com/office/drawing/2014/main" id="{3C87F132-A9C8-4175-9033-B6C8C68AF9C0}"/>
              </a:ext>
            </a:extLst>
          </p:cNvPr>
          <p:cNvPicPr>
            <a:picLocks noChangeAspect="1"/>
          </p:cNvPicPr>
          <p:nvPr/>
        </p:nvPicPr>
        <p:blipFill>
          <a:blip r:embed="rId3"/>
          <a:stretch>
            <a:fillRect/>
          </a:stretch>
        </p:blipFill>
        <p:spPr>
          <a:xfrm>
            <a:off x="6002802" y="2302818"/>
            <a:ext cx="5602108" cy="2914663"/>
          </a:xfrm>
          <a:prstGeom prst="rect">
            <a:avLst/>
          </a:prstGeom>
        </p:spPr>
      </p:pic>
      <p:sp>
        <p:nvSpPr>
          <p:cNvPr id="14" name="Rectangle 13">
            <a:hlinkClick r:id="rId4" action="ppaction://hlinksldjump"/>
            <a:extLst>
              <a:ext uri="{FF2B5EF4-FFF2-40B4-BE49-F238E27FC236}">
                <a16:creationId xmlns:a16="http://schemas.microsoft.com/office/drawing/2014/main" id="{D2779068-9DB9-40CD-BFD4-55FF36E606A2}"/>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5" name="Rectangle 14">
            <a:hlinkClick r:id="rId5" action="ppaction://hlinksldjump"/>
            <a:extLst>
              <a:ext uri="{FF2B5EF4-FFF2-40B4-BE49-F238E27FC236}">
                <a16:creationId xmlns:a16="http://schemas.microsoft.com/office/drawing/2014/main" id="{79F763F2-6537-432F-8520-BAB686647F10}"/>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6" name="Rectangle 15">
            <a:hlinkClick r:id="rId6" action="ppaction://hlinksldjump"/>
            <a:extLst>
              <a:ext uri="{FF2B5EF4-FFF2-40B4-BE49-F238E27FC236}">
                <a16:creationId xmlns:a16="http://schemas.microsoft.com/office/drawing/2014/main" id="{EA27B576-75A2-4F1D-9C60-35ABECCB60CE}"/>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7" name="Rectangle 16">
            <a:hlinkClick r:id="rId7" action="ppaction://hlinksldjump"/>
            <a:extLst>
              <a:ext uri="{FF2B5EF4-FFF2-40B4-BE49-F238E27FC236}">
                <a16:creationId xmlns:a16="http://schemas.microsoft.com/office/drawing/2014/main" id="{602DE371-C7BA-4148-B727-58D718360B02}"/>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8" name="Rectangle 17">
            <a:hlinkClick r:id="rId8" action="ppaction://hlinksldjump"/>
            <a:extLst>
              <a:ext uri="{FF2B5EF4-FFF2-40B4-BE49-F238E27FC236}">
                <a16:creationId xmlns:a16="http://schemas.microsoft.com/office/drawing/2014/main" id="{23E7CF07-1171-41C2-896C-0B4876381186}"/>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9" name="Rectangle 18">
            <a:hlinkClick r:id="rId9" action="ppaction://hlinksldjump"/>
            <a:extLst>
              <a:ext uri="{FF2B5EF4-FFF2-40B4-BE49-F238E27FC236}">
                <a16:creationId xmlns:a16="http://schemas.microsoft.com/office/drawing/2014/main" id="{E2C37ED4-B816-4E14-8347-319237E59F8F}"/>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0" name="Rectangle 19">
            <a:hlinkClick r:id="rId10" action="ppaction://hlinksldjump"/>
            <a:extLst>
              <a:ext uri="{FF2B5EF4-FFF2-40B4-BE49-F238E27FC236}">
                <a16:creationId xmlns:a16="http://schemas.microsoft.com/office/drawing/2014/main" id="{1DFFC992-6CEB-4026-9850-CB3583EAD678}"/>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1" action="ppaction://hlinksldjump"/>
            <a:extLst>
              <a:ext uri="{FF2B5EF4-FFF2-40B4-BE49-F238E27FC236}">
                <a16:creationId xmlns:a16="http://schemas.microsoft.com/office/drawing/2014/main" id="{A3F52E06-4A0A-43C4-9CDD-9544D2852922}"/>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2" action="ppaction://hlinksldjump"/>
            <a:extLst>
              <a:ext uri="{FF2B5EF4-FFF2-40B4-BE49-F238E27FC236}">
                <a16:creationId xmlns:a16="http://schemas.microsoft.com/office/drawing/2014/main" id="{9B7438B3-360E-4211-B5B6-0C37CB6C3F7E}"/>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hlinkClick r:id="rId13" action="ppaction://hlinksldjump"/>
            <a:extLst>
              <a:ext uri="{FF2B5EF4-FFF2-40B4-BE49-F238E27FC236}">
                <a16:creationId xmlns:a16="http://schemas.microsoft.com/office/drawing/2014/main" id="{B952ED11-652D-4E38-9DC2-6AC9739008FE}"/>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5269847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Diversité, Inclusion, Accessibilité, etc.</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1132618"/>
          </a:xfrm>
        </p:spPr>
        <p:txBody>
          <a:bodyPr/>
          <a:lstStyle/>
          <a:p>
            <a:r>
              <a:rPr lang="fr-FR" sz="1600" dirty="0"/>
              <a:t>« </a:t>
            </a:r>
            <a:r>
              <a:rPr lang="fr-FR" sz="1600" b="1" dirty="0"/>
              <a:t>Situations de handicap</a:t>
            </a:r>
            <a:r>
              <a:rPr lang="fr-FR" sz="1600" dirty="0"/>
              <a:t> » plutôt que handicap car elles peuvent être :</a:t>
            </a:r>
          </a:p>
          <a:p>
            <a:pPr marL="285750" lvl="0" indent="-285750">
              <a:buFont typeface="Arial" panose="020B0604020202020204" pitchFamily="34" charset="0"/>
              <a:buChar char="•"/>
            </a:pPr>
            <a:r>
              <a:rPr lang="fr-FR" sz="1600" dirty="0"/>
              <a:t>Permanentes</a:t>
            </a:r>
          </a:p>
          <a:p>
            <a:pPr marL="285750" lvl="0" indent="-285750">
              <a:buFont typeface="Arial" panose="020B0604020202020204" pitchFamily="34" charset="0"/>
              <a:buChar char="•"/>
            </a:pPr>
            <a:r>
              <a:rPr lang="fr-FR" sz="1600" dirty="0"/>
              <a:t>Temporaires</a:t>
            </a:r>
          </a:p>
          <a:p>
            <a:pPr marL="285750" lvl="0" indent="-285750">
              <a:buFont typeface="Arial" panose="020B0604020202020204" pitchFamily="34" charset="0"/>
              <a:buChar char="•"/>
            </a:pPr>
            <a:r>
              <a:rPr lang="fr-FR" sz="1600" dirty="0"/>
              <a:t>Situationnelles</a:t>
            </a:r>
          </a:p>
        </p:txBody>
      </p:sp>
      <p:sp>
        <p:nvSpPr>
          <p:cNvPr id="4" name="Rectangle : coins arrondis 3">
            <a:extLst>
              <a:ext uri="{FF2B5EF4-FFF2-40B4-BE49-F238E27FC236}">
                <a16:creationId xmlns:a16="http://schemas.microsoft.com/office/drawing/2014/main" id="{B068A22F-D42E-4F57-955F-57CEABCF9F4C}"/>
              </a:ext>
            </a:extLst>
          </p:cNvPr>
          <p:cNvSpPr/>
          <p:nvPr/>
        </p:nvSpPr>
        <p:spPr>
          <a:xfrm>
            <a:off x="4575972" y="4470130"/>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Situations de handicap</a:t>
            </a:r>
          </a:p>
        </p:txBody>
      </p:sp>
      <p:sp>
        <p:nvSpPr>
          <p:cNvPr id="5" name="Rectangle : coins arrondis 4">
            <a:extLst>
              <a:ext uri="{FF2B5EF4-FFF2-40B4-BE49-F238E27FC236}">
                <a16:creationId xmlns:a16="http://schemas.microsoft.com/office/drawing/2014/main" id="{3134F2E7-A3C7-40AE-9845-E77A9F37DB45}"/>
              </a:ext>
            </a:extLst>
          </p:cNvPr>
          <p:cNvSpPr/>
          <p:nvPr/>
        </p:nvSpPr>
        <p:spPr>
          <a:xfrm>
            <a:off x="4038714" y="3054034"/>
            <a:ext cx="2748988" cy="229179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Diversité</a:t>
            </a:r>
          </a:p>
        </p:txBody>
      </p:sp>
      <p:sp>
        <p:nvSpPr>
          <p:cNvPr id="6" name="Rectangle : coins arrondis 5">
            <a:extLst>
              <a:ext uri="{FF2B5EF4-FFF2-40B4-BE49-F238E27FC236}">
                <a16:creationId xmlns:a16="http://schemas.microsoft.com/office/drawing/2014/main" id="{5CAF1E4C-B796-400E-84C1-9E338B3628E5}"/>
              </a:ext>
            </a:extLst>
          </p:cNvPr>
          <p:cNvSpPr/>
          <p:nvPr/>
        </p:nvSpPr>
        <p:spPr>
          <a:xfrm>
            <a:off x="4270207" y="3668939"/>
            <a:ext cx="2266710" cy="156113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Ensemble des différences</a:t>
            </a:r>
          </a:p>
        </p:txBody>
      </p:sp>
      <p:sp>
        <p:nvSpPr>
          <p:cNvPr id="7" name="Rectangle : coins arrondis 6">
            <a:extLst>
              <a:ext uri="{FF2B5EF4-FFF2-40B4-BE49-F238E27FC236}">
                <a16:creationId xmlns:a16="http://schemas.microsoft.com/office/drawing/2014/main" id="{1BEF872F-A1DD-463B-B343-51DC08CEFA16}"/>
              </a:ext>
            </a:extLst>
          </p:cNvPr>
          <p:cNvSpPr/>
          <p:nvPr/>
        </p:nvSpPr>
        <p:spPr>
          <a:xfrm>
            <a:off x="7556453" y="4473026"/>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Accès</a:t>
            </a:r>
          </a:p>
          <a:p>
            <a:pPr algn="ctr"/>
            <a:r>
              <a:rPr lang="fr-FR" sz="1800" dirty="0">
                <a:solidFill>
                  <a:schemeClr val="tx1"/>
                </a:solidFill>
              </a:rPr>
              <a:t>(accessibilité)</a:t>
            </a:r>
          </a:p>
        </p:txBody>
      </p:sp>
      <p:sp>
        <p:nvSpPr>
          <p:cNvPr id="8" name="Rectangle : coins arrondis 7">
            <a:extLst>
              <a:ext uri="{FF2B5EF4-FFF2-40B4-BE49-F238E27FC236}">
                <a16:creationId xmlns:a16="http://schemas.microsoft.com/office/drawing/2014/main" id="{BDFD4B14-0E46-4C74-B238-457957B42FFA}"/>
              </a:ext>
            </a:extLst>
          </p:cNvPr>
          <p:cNvSpPr/>
          <p:nvPr/>
        </p:nvSpPr>
        <p:spPr>
          <a:xfrm>
            <a:off x="7019195" y="3056930"/>
            <a:ext cx="2748988" cy="229179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Inclusion</a:t>
            </a:r>
          </a:p>
        </p:txBody>
      </p:sp>
      <p:sp>
        <p:nvSpPr>
          <p:cNvPr id="9" name="Rectangle : coins arrondis 8">
            <a:extLst>
              <a:ext uri="{FF2B5EF4-FFF2-40B4-BE49-F238E27FC236}">
                <a16:creationId xmlns:a16="http://schemas.microsoft.com/office/drawing/2014/main" id="{6ECEFEE0-D310-4489-BD9F-DC40ED5414D9}"/>
              </a:ext>
            </a:extLst>
          </p:cNvPr>
          <p:cNvSpPr/>
          <p:nvPr/>
        </p:nvSpPr>
        <p:spPr>
          <a:xfrm>
            <a:off x="7250688" y="3671835"/>
            <a:ext cx="2266710" cy="156113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800" dirty="0">
                <a:solidFill>
                  <a:schemeClr val="tx1"/>
                </a:solidFill>
              </a:rPr>
              <a:t>Intégration</a:t>
            </a:r>
          </a:p>
        </p:txBody>
      </p:sp>
      <p:sp>
        <p:nvSpPr>
          <p:cNvPr id="11" name="Rectangle 10">
            <a:extLst>
              <a:ext uri="{FF2B5EF4-FFF2-40B4-BE49-F238E27FC236}">
                <a16:creationId xmlns:a16="http://schemas.microsoft.com/office/drawing/2014/main" id="{344E8C09-08A1-409B-B6DD-F9A85D3C8D92}"/>
              </a:ext>
            </a:extLst>
          </p:cNvPr>
          <p:cNvSpPr/>
          <p:nvPr/>
        </p:nvSpPr>
        <p:spPr bwMode="auto">
          <a:xfrm>
            <a:off x="4038714" y="2585338"/>
            <a:ext cx="2748988" cy="3224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Ensembles</a:t>
            </a:r>
          </a:p>
        </p:txBody>
      </p:sp>
      <p:sp>
        <p:nvSpPr>
          <p:cNvPr id="12" name="Rectangle 11">
            <a:extLst>
              <a:ext uri="{FF2B5EF4-FFF2-40B4-BE49-F238E27FC236}">
                <a16:creationId xmlns:a16="http://schemas.microsoft.com/office/drawing/2014/main" id="{1652EA84-5542-40C5-94A9-2E80C9D5A61A}"/>
              </a:ext>
            </a:extLst>
          </p:cNvPr>
          <p:cNvSpPr/>
          <p:nvPr/>
        </p:nvSpPr>
        <p:spPr bwMode="auto">
          <a:xfrm>
            <a:off x="7019195" y="2585338"/>
            <a:ext cx="2748988" cy="3224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Actions</a:t>
            </a:r>
          </a:p>
        </p:txBody>
      </p:sp>
      <p:sp>
        <p:nvSpPr>
          <p:cNvPr id="13" name="Espace réservé du numéro de diapositive 12">
            <a:extLst>
              <a:ext uri="{FF2B5EF4-FFF2-40B4-BE49-F238E27FC236}">
                <a16:creationId xmlns:a16="http://schemas.microsoft.com/office/drawing/2014/main" id="{07D24673-2CD7-4058-B659-F7AC4D2740FA}"/>
              </a:ext>
            </a:extLst>
          </p:cNvPr>
          <p:cNvSpPr>
            <a:spLocks noGrp="1"/>
          </p:cNvSpPr>
          <p:nvPr>
            <p:ph type="sldNum" sz="quarter" idx="12"/>
          </p:nvPr>
        </p:nvSpPr>
        <p:spPr/>
        <p:txBody>
          <a:bodyPr/>
          <a:lstStyle/>
          <a:p>
            <a:fld id="{E349EFCA-1D56-47B0-9E12-90EC9BA2FE55}" type="slidenum">
              <a:rPr lang="fr-FR" smtClean="0"/>
              <a:pPr/>
              <a:t>5</a:t>
            </a:fld>
            <a:endParaRPr lang="fr-FR" dirty="0"/>
          </a:p>
        </p:txBody>
      </p:sp>
      <p:sp>
        <p:nvSpPr>
          <p:cNvPr id="20" name="Rectangle 19">
            <a:hlinkClick r:id="rId3" action="ppaction://hlinksldjump"/>
            <a:extLst>
              <a:ext uri="{FF2B5EF4-FFF2-40B4-BE49-F238E27FC236}">
                <a16:creationId xmlns:a16="http://schemas.microsoft.com/office/drawing/2014/main" id="{F46BD36F-0281-4ACF-840F-745FE1A2CBC4}"/>
              </a:ext>
            </a:extLst>
          </p:cNvPr>
          <p:cNvSpPr/>
          <p:nvPr/>
        </p:nvSpPr>
        <p:spPr bwMode="auto">
          <a:xfrm>
            <a:off x="122052" y="127250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21" name="Rectangle 20">
            <a:hlinkClick r:id="rId4" action="ppaction://hlinksldjump"/>
            <a:extLst>
              <a:ext uri="{FF2B5EF4-FFF2-40B4-BE49-F238E27FC236}">
                <a16:creationId xmlns:a16="http://schemas.microsoft.com/office/drawing/2014/main" id="{F7D5A826-7EE7-4FB6-B812-5268245EF350}"/>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2" name="Rectangle 21">
            <a:hlinkClick r:id="rId5" action="ppaction://hlinksldjump"/>
            <a:extLst>
              <a:ext uri="{FF2B5EF4-FFF2-40B4-BE49-F238E27FC236}">
                <a16:creationId xmlns:a16="http://schemas.microsoft.com/office/drawing/2014/main" id="{0E235C30-61C3-42F8-BB08-DFF6D07B7439}"/>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3" name="Rectangle 22">
            <a:hlinkClick r:id="rId6" action="ppaction://hlinksldjump"/>
            <a:extLst>
              <a:ext uri="{FF2B5EF4-FFF2-40B4-BE49-F238E27FC236}">
                <a16:creationId xmlns:a16="http://schemas.microsoft.com/office/drawing/2014/main" id="{D5A0684F-7DD3-47D5-A39A-346B31A2DA2B}"/>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4" name="Rectangle 23">
            <a:hlinkClick r:id="rId7" action="ppaction://hlinksldjump"/>
            <a:extLst>
              <a:ext uri="{FF2B5EF4-FFF2-40B4-BE49-F238E27FC236}">
                <a16:creationId xmlns:a16="http://schemas.microsoft.com/office/drawing/2014/main" id="{6D1C5662-F453-4867-9B9D-B84E5E6A47A4}"/>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5" name="Rectangle 24">
            <a:hlinkClick r:id="rId8" action="ppaction://hlinksldjump"/>
            <a:extLst>
              <a:ext uri="{FF2B5EF4-FFF2-40B4-BE49-F238E27FC236}">
                <a16:creationId xmlns:a16="http://schemas.microsoft.com/office/drawing/2014/main" id="{BD3AA89D-8D3B-4A02-AE9D-9CDA8CEE9FDE}"/>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6" name="Rectangle 25">
            <a:hlinkClick r:id="rId9" action="ppaction://hlinksldjump"/>
            <a:extLst>
              <a:ext uri="{FF2B5EF4-FFF2-40B4-BE49-F238E27FC236}">
                <a16:creationId xmlns:a16="http://schemas.microsoft.com/office/drawing/2014/main" id="{49DD1110-C805-4B40-879D-672AB90EA055}"/>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hlinkClick r:id="rId10" action="ppaction://hlinksldjump"/>
            <a:extLst>
              <a:ext uri="{FF2B5EF4-FFF2-40B4-BE49-F238E27FC236}">
                <a16:creationId xmlns:a16="http://schemas.microsoft.com/office/drawing/2014/main" id="{60BB237A-65D4-4417-8A47-36097F485B47}"/>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8" name="Rectangle 27">
            <a:hlinkClick r:id="rId11" action="ppaction://hlinksldjump"/>
            <a:extLst>
              <a:ext uri="{FF2B5EF4-FFF2-40B4-BE49-F238E27FC236}">
                <a16:creationId xmlns:a16="http://schemas.microsoft.com/office/drawing/2014/main" id="{FE68FC82-0C97-4F1D-85E4-AB9D2184B6C0}"/>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9" name="Rectangle 28">
            <a:hlinkClick r:id="rId12" action="ppaction://hlinksldjump"/>
            <a:extLst>
              <a:ext uri="{FF2B5EF4-FFF2-40B4-BE49-F238E27FC236}">
                <a16:creationId xmlns:a16="http://schemas.microsoft.com/office/drawing/2014/main" id="{F6616792-6F79-48D8-9306-A626B12E8C2C}"/>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703032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Exécution du pipeline – erreurs d’accessibilité</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Pipeline CI – </a:t>
            </a:r>
            <a:r>
              <a:rPr lang="fr-FR" sz="1600" dirty="0" err="1"/>
              <a:t>Build</a:t>
            </a:r>
            <a:r>
              <a:rPr lang="fr-FR" sz="1600" dirty="0"/>
              <a:t> and Push</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50</a:t>
            </a:fld>
            <a:endParaRPr lang="fr-FR" dirty="0"/>
          </a:p>
        </p:txBody>
      </p:sp>
      <p:sp>
        <p:nvSpPr>
          <p:cNvPr id="5" name="Espace réservé du texte 2">
            <a:extLst>
              <a:ext uri="{FF2B5EF4-FFF2-40B4-BE49-F238E27FC236}">
                <a16:creationId xmlns:a16="http://schemas.microsoft.com/office/drawing/2014/main" id="{2DB4DF4F-8165-4F15-A56B-6034138DE317}"/>
              </a:ext>
            </a:extLst>
          </p:cNvPr>
          <p:cNvSpPr txBox="1">
            <a:spLocks/>
          </p:cNvSpPr>
          <p:nvPr/>
        </p:nvSpPr>
        <p:spPr>
          <a:xfrm>
            <a:off x="1826926" y="3581211"/>
            <a:ext cx="977798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a:t>Pipeline CD – </a:t>
            </a:r>
            <a:r>
              <a:rPr lang="fr-FR" sz="1600" dirty="0" err="1"/>
              <a:t>Deploy</a:t>
            </a:r>
            <a:endParaRPr lang="fr-FR" sz="1600" dirty="0"/>
          </a:p>
        </p:txBody>
      </p:sp>
      <p:pic>
        <p:nvPicPr>
          <p:cNvPr id="6" name="Image 5">
            <a:extLst>
              <a:ext uri="{FF2B5EF4-FFF2-40B4-BE49-F238E27FC236}">
                <a16:creationId xmlns:a16="http://schemas.microsoft.com/office/drawing/2014/main" id="{4E616384-9D54-4A41-BF30-EF48BC4DBCAC}"/>
              </a:ext>
            </a:extLst>
          </p:cNvPr>
          <p:cNvPicPr>
            <a:picLocks noChangeAspect="1"/>
          </p:cNvPicPr>
          <p:nvPr/>
        </p:nvPicPr>
        <p:blipFill>
          <a:blip r:embed="rId2"/>
          <a:stretch>
            <a:fillRect/>
          </a:stretch>
        </p:blipFill>
        <p:spPr>
          <a:xfrm>
            <a:off x="4824188" y="742509"/>
            <a:ext cx="2654786" cy="2838702"/>
          </a:xfrm>
          <a:prstGeom prst="rect">
            <a:avLst/>
          </a:prstGeom>
        </p:spPr>
      </p:pic>
      <p:pic>
        <p:nvPicPr>
          <p:cNvPr id="9" name="Image 8">
            <a:extLst>
              <a:ext uri="{FF2B5EF4-FFF2-40B4-BE49-F238E27FC236}">
                <a16:creationId xmlns:a16="http://schemas.microsoft.com/office/drawing/2014/main" id="{98511B8B-ED90-4036-BFB2-F77B9D4E9F14}"/>
              </a:ext>
            </a:extLst>
          </p:cNvPr>
          <p:cNvPicPr>
            <a:picLocks noChangeAspect="1"/>
          </p:cNvPicPr>
          <p:nvPr/>
        </p:nvPicPr>
        <p:blipFill>
          <a:blip r:embed="rId3"/>
          <a:stretch>
            <a:fillRect/>
          </a:stretch>
        </p:blipFill>
        <p:spPr>
          <a:xfrm>
            <a:off x="9059582" y="1299841"/>
            <a:ext cx="2043127" cy="1724038"/>
          </a:xfrm>
          <a:prstGeom prst="rect">
            <a:avLst/>
          </a:prstGeom>
        </p:spPr>
      </p:pic>
      <p:pic>
        <p:nvPicPr>
          <p:cNvPr id="10" name="Image 9">
            <a:extLst>
              <a:ext uri="{FF2B5EF4-FFF2-40B4-BE49-F238E27FC236}">
                <a16:creationId xmlns:a16="http://schemas.microsoft.com/office/drawing/2014/main" id="{CC2FDEF0-1AF8-4CC0-AD7E-8CA088EF60F4}"/>
              </a:ext>
            </a:extLst>
          </p:cNvPr>
          <p:cNvPicPr>
            <a:picLocks noChangeAspect="1"/>
          </p:cNvPicPr>
          <p:nvPr/>
        </p:nvPicPr>
        <p:blipFill>
          <a:blip r:embed="rId4"/>
          <a:stretch>
            <a:fillRect/>
          </a:stretch>
        </p:blipFill>
        <p:spPr>
          <a:xfrm>
            <a:off x="2615821" y="4029193"/>
            <a:ext cx="8836201" cy="2612543"/>
          </a:xfrm>
          <a:prstGeom prst="rect">
            <a:avLst/>
          </a:prstGeom>
        </p:spPr>
      </p:pic>
      <p:sp>
        <p:nvSpPr>
          <p:cNvPr id="11" name="Flèche : droite 10">
            <a:extLst>
              <a:ext uri="{FF2B5EF4-FFF2-40B4-BE49-F238E27FC236}">
                <a16:creationId xmlns:a16="http://schemas.microsoft.com/office/drawing/2014/main" id="{5415C65A-D083-4761-B696-4CD2F4BF3ABA}"/>
              </a:ext>
            </a:extLst>
          </p:cNvPr>
          <p:cNvSpPr/>
          <p:nvPr/>
        </p:nvSpPr>
        <p:spPr bwMode="auto">
          <a:xfrm rot="5400000">
            <a:off x="5616902" y="3979035"/>
            <a:ext cx="639981" cy="1635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eur : en angle 12">
            <a:extLst>
              <a:ext uri="{FF2B5EF4-FFF2-40B4-BE49-F238E27FC236}">
                <a16:creationId xmlns:a16="http://schemas.microsoft.com/office/drawing/2014/main" id="{0674E02C-2324-418F-AEA6-243E3BF6FE26}"/>
              </a:ext>
            </a:extLst>
          </p:cNvPr>
          <p:cNvCxnSpPr/>
          <p:nvPr/>
        </p:nvCxnSpPr>
        <p:spPr>
          <a:xfrm flipV="1">
            <a:off x="7533564" y="1592239"/>
            <a:ext cx="1451212" cy="11737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5" action="ppaction://hlinksldjump"/>
            <a:extLst>
              <a:ext uri="{FF2B5EF4-FFF2-40B4-BE49-F238E27FC236}">
                <a16:creationId xmlns:a16="http://schemas.microsoft.com/office/drawing/2014/main" id="{EC8DDE84-4E07-499B-9C6A-970DFA65BEC6}"/>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20" name="Rectangle 19">
            <a:hlinkClick r:id="rId6" action="ppaction://hlinksldjump"/>
            <a:extLst>
              <a:ext uri="{FF2B5EF4-FFF2-40B4-BE49-F238E27FC236}">
                <a16:creationId xmlns:a16="http://schemas.microsoft.com/office/drawing/2014/main" id="{EE848645-D820-4800-BA23-010AF4F09F9E}"/>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1" name="Rectangle 20">
            <a:hlinkClick r:id="rId7" action="ppaction://hlinksldjump"/>
            <a:extLst>
              <a:ext uri="{FF2B5EF4-FFF2-40B4-BE49-F238E27FC236}">
                <a16:creationId xmlns:a16="http://schemas.microsoft.com/office/drawing/2014/main" id="{5410B613-7CE4-4F82-9DD7-FB7002FC1838}"/>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2" name="Rectangle 21">
            <a:hlinkClick r:id="rId8" action="ppaction://hlinksldjump"/>
            <a:extLst>
              <a:ext uri="{FF2B5EF4-FFF2-40B4-BE49-F238E27FC236}">
                <a16:creationId xmlns:a16="http://schemas.microsoft.com/office/drawing/2014/main" id="{396E931C-A5C0-4A38-8860-AF5AD04737D1}"/>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3" name="Rectangle 22">
            <a:hlinkClick r:id="rId9" action="ppaction://hlinksldjump"/>
            <a:extLst>
              <a:ext uri="{FF2B5EF4-FFF2-40B4-BE49-F238E27FC236}">
                <a16:creationId xmlns:a16="http://schemas.microsoft.com/office/drawing/2014/main" id="{A7213CF7-1AAE-4CD8-897B-E37170E80C30}"/>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4" name="Rectangle 23">
            <a:hlinkClick r:id="rId10" action="ppaction://hlinksldjump"/>
            <a:extLst>
              <a:ext uri="{FF2B5EF4-FFF2-40B4-BE49-F238E27FC236}">
                <a16:creationId xmlns:a16="http://schemas.microsoft.com/office/drawing/2014/main" id="{850B7DD6-9FFC-42A7-B77D-039683CD7F11}"/>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5" name="Rectangle 24">
            <a:hlinkClick r:id="rId11" action="ppaction://hlinksldjump"/>
            <a:extLst>
              <a:ext uri="{FF2B5EF4-FFF2-40B4-BE49-F238E27FC236}">
                <a16:creationId xmlns:a16="http://schemas.microsoft.com/office/drawing/2014/main" id="{6DC1C606-F999-41FB-AAA9-7C29CC1BAF7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2" action="ppaction://hlinksldjump"/>
            <a:extLst>
              <a:ext uri="{FF2B5EF4-FFF2-40B4-BE49-F238E27FC236}">
                <a16:creationId xmlns:a16="http://schemas.microsoft.com/office/drawing/2014/main" id="{1D993B99-4054-4E2E-A12C-972FB44C2984}"/>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hlinkClick r:id="rId13" action="ppaction://hlinksldjump"/>
            <a:extLst>
              <a:ext uri="{FF2B5EF4-FFF2-40B4-BE49-F238E27FC236}">
                <a16:creationId xmlns:a16="http://schemas.microsoft.com/office/drawing/2014/main" id="{8A0F78C0-ACF5-4B31-A04D-5DE277BE1CCF}"/>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8" name="Rectangle 27">
            <a:hlinkClick r:id="rId14" action="ppaction://hlinksldjump"/>
            <a:extLst>
              <a:ext uri="{FF2B5EF4-FFF2-40B4-BE49-F238E27FC236}">
                <a16:creationId xmlns:a16="http://schemas.microsoft.com/office/drawing/2014/main" id="{ED2FF873-F7E0-4B7B-8C4D-1B7BFCFE08FA}"/>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6356482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Web App Azure « </a:t>
            </a:r>
            <a:r>
              <a:rPr lang="fr-FR" dirty="0" err="1"/>
              <a:t>Staging</a:t>
            </a:r>
            <a:r>
              <a:rPr lang="fr-FR" dirty="0"/>
              <a:t> » modifiée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La Web App « </a:t>
            </a:r>
            <a:r>
              <a:rPr lang="fr-FR" sz="1600" dirty="0" err="1"/>
              <a:t>Staging</a:t>
            </a:r>
            <a:r>
              <a:rPr lang="fr-FR" sz="1600" dirty="0"/>
              <a:t> » a bien été modifiée mais la Web App de « Production » n’est pas impactée</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51</a:t>
            </a:fld>
            <a:endParaRPr lang="fr-FR" dirty="0"/>
          </a:p>
        </p:txBody>
      </p:sp>
      <p:pic>
        <p:nvPicPr>
          <p:cNvPr id="12" name="Image 11">
            <a:extLst>
              <a:ext uri="{FF2B5EF4-FFF2-40B4-BE49-F238E27FC236}">
                <a16:creationId xmlns:a16="http://schemas.microsoft.com/office/drawing/2014/main" id="{C6E3029B-D84E-4836-8173-E76DADA400E8}"/>
              </a:ext>
            </a:extLst>
          </p:cNvPr>
          <p:cNvPicPr>
            <a:picLocks noChangeAspect="1"/>
          </p:cNvPicPr>
          <p:nvPr/>
        </p:nvPicPr>
        <p:blipFill>
          <a:blip r:embed="rId2"/>
          <a:stretch>
            <a:fillRect/>
          </a:stretch>
        </p:blipFill>
        <p:spPr>
          <a:xfrm>
            <a:off x="6838011" y="2666390"/>
            <a:ext cx="3838603" cy="1652600"/>
          </a:xfrm>
          <a:prstGeom prst="rect">
            <a:avLst/>
          </a:prstGeom>
        </p:spPr>
      </p:pic>
      <p:sp>
        <p:nvSpPr>
          <p:cNvPr id="13" name="ZoneTexte 12">
            <a:extLst>
              <a:ext uri="{FF2B5EF4-FFF2-40B4-BE49-F238E27FC236}">
                <a16:creationId xmlns:a16="http://schemas.microsoft.com/office/drawing/2014/main" id="{00464B0F-0957-4627-ADF6-15B9D4973C3D}"/>
              </a:ext>
            </a:extLst>
          </p:cNvPr>
          <p:cNvSpPr txBox="1"/>
          <p:nvPr/>
        </p:nvSpPr>
        <p:spPr>
          <a:xfrm>
            <a:off x="4020889" y="4479667"/>
            <a:ext cx="1187248"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a:t>
            </a:r>
            <a:r>
              <a:rPr lang="fr-FR" sz="1200" dirty="0" err="1">
                <a:gradFill>
                  <a:gsLst>
                    <a:gs pos="2917">
                      <a:schemeClr val="tx1"/>
                    </a:gs>
                    <a:gs pos="30000">
                      <a:schemeClr val="tx1"/>
                    </a:gs>
                  </a:gsLst>
                  <a:lin ang="5400000" scaled="0"/>
                </a:gradFill>
              </a:rPr>
              <a:t>Staging</a:t>
            </a:r>
            <a:endParaRPr lang="fr-FR" sz="1200" dirty="0">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407DF0EE-62E8-4D91-B14F-5491E5BA7813}"/>
              </a:ext>
            </a:extLst>
          </p:cNvPr>
          <p:cNvSpPr txBox="1"/>
          <p:nvPr/>
        </p:nvSpPr>
        <p:spPr>
          <a:xfrm>
            <a:off x="8050035" y="4479667"/>
            <a:ext cx="1414554"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Production</a:t>
            </a:r>
          </a:p>
        </p:txBody>
      </p:sp>
      <p:cxnSp>
        <p:nvCxnSpPr>
          <p:cNvPr id="15" name="Connecteur droit 14">
            <a:extLst>
              <a:ext uri="{FF2B5EF4-FFF2-40B4-BE49-F238E27FC236}">
                <a16:creationId xmlns:a16="http://schemas.microsoft.com/office/drawing/2014/main" id="{379F4EEE-B340-4FA2-9735-D6EBD13E48C4}"/>
              </a:ext>
            </a:extLst>
          </p:cNvPr>
          <p:cNvCxnSpPr>
            <a:cxnSpLocks/>
          </p:cNvCxnSpPr>
          <p:nvPr/>
        </p:nvCxnSpPr>
        <p:spPr>
          <a:xfrm>
            <a:off x="2643116" y="4394579"/>
            <a:ext cx="80794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89FF3CD2-F978-4AF0-95EE-000C794811B8}"/>
              </a:ext>
            </a:extLst>
          </p:cNvPr>
          <p:cNvPicPr>
            <a:picLocks noChangeAspect="1"/>
          </p:cNvPicPr>
          <p:nvPr/>
        </p:nvPicPr>
        <p:blipFill>
          <a:blip r:embed="rId3"/>
          <a:stretch>
            <a:fillRect/>
          </a:stretch>
        </p:blipFill>
        <p:spPr>
          <a:xfrm>
            <a:off x="2702705" y="2666389"/>
            <a:ext cx="3948858" cy="1652586"/>
          </a:xfrm>
          <a:prstGeom prst="rect">
            <a:avLst/>
          </a:prstGeom>
        </p:spPr>
      </p:pic>
      <p:sp>
        <p:nvSpPr>
          <p:cNvPr id="21" name="Rectangle 20">
            <a:hlinkClick r:id="rId4" action="ppaction://hlinksldjump"/>
            <a:extLst>
              <a:ext uri="{FF2B5EF4-FFF2-40B4-BE49-F238E27FC236}">
                <a16:creationId xmlns:a16="http://schemas.microsoft.com/office/drawing/2014/main" id="{DC4806A2-EE42-4B58-9B10-EC1FAAE5D63A}"/>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22" name="Rectangle 21">
            <a:hlinkClick r:id="rId5" action="ppaction://hlinksldjump"/>
            <a:extLst>
              <a:ext uri="{FF2B5EF4-FFF2-40B4-BE49-F238E27FC236}">
                <a16:creationId xmlns:a16="http://schemas.microsoft.com/office/drawing/2014/main" id="{578F4745-6A6B-4682-A10D-9F813E68E83E}"/>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3" name="Rectangle 22">
            <a:hlinkClick r:id="rId6" action="ppaction://hlinksldjump"/>
            <a:extLst>
              <a:ext uri="{FF2B5EF4-FFF2-40B4-BE49-F238E27FC236}">
                <a16:creationId xmlns:a16="http://schemas.microsoft.com/office/drawing/2014/main" id="{044D79AD-7A1F-447E-9AC3-040993197D0E}"/>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4" name="Rectangle 23">
            <a:hlinkClick r:id="rId7" action="ppaction://hlinksldjump"/>
            <a:extLst>
              <a:ext uri="{FF2B5EF4-FFF2-40B4-BE49-F238E27FC236}">
                <a16:creationId xmlns:a16="http://schemas.microsoft.com/office/drawing/2014/main" id="{79503EDB-C988-4545-8C3B-897E1AACF378}"/>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5" name="Rectangle 24">
            <a:hlinkClick r:id="rId8" action="ppaction://hlinksldjump"/>
            <a:extLst>
              <a:ext uri="{FF2B5EF4-FFF2-40B4-BE49-F238E27FC236}">
                <a16:creationId xmlns:a16="http://schemas.microsoft.com/office/drawing/2014/main" id="{2F99865D-94CC-4297-BC65-0A5878D9FF0B}"/>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6" name="Rectangle 25">
            <a:hlinkClick r:id="rId9" action="ppaction://hlinksldjump"/>
            <a:extLst>
              <a:ext uri="{FF2B5EF4-FFF2-40B4-BE49-F238E27FC236}">
                <a16:creationId xmlns:a16="http://schemas.microsoft.com/office/drawing/2014/main" id="{87C76C6E-8958-49B8-9B4B-71A0FC34B85B}"/>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7" name="Rectangle 26">
            <a:hlinkClick r:id="rId10" action="ppaction://hlinksldjump"/>
            <a:extLst>
              <a:ext uri="{FF2B5EF4-FFF2-40B4-BE49-F238E27FC236}">
                <a16:creationId xmlns:a16="http://schemas.microsoft.com/office/drawing/2014/main" id="{E6852F88-9E36-49A9-B31F-7DDDD8750AA3}"/>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8" name="Rectangle 27">
            <a:hlinkClick r:id="rId11" action="ppaction://hlinksldjump"/>
            <a:extLst>
              <a:ext uri="{FF2B5EF4-FFF2-40B4-BE49-F238E27FC236}">
                <a16:creationId xmlns:a16="http://schemas.microsoft.com/office/drawing/2014/main" id="{7E408162-35A0-4F0D-85DF-6AED03DA8ABD}"/>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9" name="Rectangle 28">
            <a:hlinkClick r:id="rId12" action="ppaction://hlinksldjump"/>
            <a:extLst>
              <a:ext uri="{FF2B5EF4-FFF2-40B4-BE49-F238E27FC236}">
                <a16:creationId xmlns:a16="http://schemas.microsoft.com/office/drawing/2014/main" id="{ED5859A5-C510-4628-8D2F-A00C4DFFBC1C}"/>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0" name="Rectangle 29">
            <a:hlinkClick r:id="rId13" action="ppaction://hlinksldjump"/>
            <a:extLst>
              <a:ext uri="{FF2B5EF4-FFF2-40B4-BE49-F238E27FC236}">
                <a16:creationId xmlns:a16="http://schemas.microsoft.com/office/drawing/2014/main" id="{DC6EEE65-8F82-4005-A1F7-EC5C3B784B03}"/>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431795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Rapport d’erreurs d’accessibilité</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314480"/>
          </a:xfrm>
        </p:spPr>
        <p:txBody>
          <a:bodyPr/>
          <a:lstStyle/>
          <a:p>
            <a:r>
              <a:rPr lang="fr-FR" sz="1600" dirty="0"/>
              <a:t>Le journal rapporte plusieurs erreurs dans chaque page qui font référence à à 3 critères :</a:t>
            </a:r>
          </a:p>
          <a:p>
            <a:endParaRPr lang="fr-FR" sz="1600" dirty="0"/>
          </a:p>
          <a:p>
            <a:endParaRPr lang="fr-FR" sz="1600" dirty="0"/>
          </a:p>
          <a:p>
            <a:pPr marL="285750" indent="-285750">
              <a:buFont typeface="Arial" panose="020B0604020202020204" pitchFamily="34" charset="0"/>
              <a:buChar char="•"/>
            </a:pPr>
            <a:r>
              <a:rPr lang="fr-FR" sz="1600" dirty="0"/>
              <a:t>Html </a:t>
            </a:r>
            <a:r>
              <a:rPr lang="fr-FR" sz="1600" dirty="0" err="1"/>
              <a:t>lang</a:t>
            </a:r>
            <a:r>
              <a:rPr lang="fr-FR" sz="1600" dirty="0"/>
              <a:t> </a:t>
            </a:r>
            <a:r>
              <a:rPr lang="fr-FR" sz="1600" dirty="0" err="1"/>
              <a:t>attribute</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Image </a:t>
            </a:r>
            <a:r>
              <a:rPr lang="fr-FR" sz="1600" dirty="0" err="1"/>
              <a:t>alternate</a:t>
            </a:r>
            <a:r>
              <a:rPr lang="fr-FR" sz="1600" dirty="0"/>
              <a:t> texte</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Contraste</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52</a:t>
            </a:fld>
            <a:endParaRPr lang="fr-FR" dirty="0"/>
          </a:p>
        </p:txBody>
      </p:sp>
      <p:pic>
        <p:nvPicPr>
          <p:cNvPr id="4" name="Image 3">
            <a:extLst>
              <a:ext uri="{FF2B5EF4-FFF2-40B4-BE49-F238E27FC236}">
                <a16:creationId xmlns:a16="http://schemas.microsoft.com/office/drawing/2014/main" id="{24A1AE61-B419-4A1A-B428-7951EDE9C838}"/>
              </a:ext>
            </a:extLst>
          </p:cNvPr>
          <p:cNvPicPr>
            <a:picLocks noChangeAspect="1"/>
          </p:cNvPicPr>
          <p:nvPr/>
        </p:nvPicPr>
        <p:blipFill>
          <a:blip r:embed="rId2"/>
          <a:stretch>
            <a:fillRect/>
          </a:stretch>
        </p:blipFill>
        <p:spPr>
          <a:xfrm>
            <a:off x="4388927" y="1205361"/>
            <a:ext cx="7338818" cy="5109577"/>
          </a:xfrm>
          <a:prstGeom prst="rect">
            <a:avLst/>
          </a:prstGeom>
        </p:spPr>
      </p:pic>
      <p:sp>
        <p:nvSpPr>
          <p:cNvPr id="13" name="Rectangle 12">
            <a:hlinkClick r:id="rId3" action="ppaction://hlinksldjump"/>
            <a:extLst>
              <a:ext uri="{FF2B5EF4-FFF2-40B4-BE49-F238E27FC236}">
                <a16:creationId xmlns:a16="http://schemas.microsoft.com/office/drawing/2014/main" id="{16179805-A440-4DE3-A571-145BFE3A1C39}"/>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4" name="Rectangle 13">
            <a:hlinkClick r:id="rId4" action="ppaction://hlinksldjump"/>
            <a:extLst>
              <a:ext uri="{FF2B5EF4-FFF2-40B4-BE49-F238E27FC236}">
                <a16:creationId xmlns:a16="http://schemas.microsoft.com/office/drawing/2014/main" id="{0D7CC375-4ED3-416E-BBDA-CE0243BB919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5" name="Rectangle 14">
            <a:hlinkClick r:id="rId5" action="ppaction://hlinksldjump"/>
            <a:extLst>
              <a:ext uri="{FF2B5EF4-FFF2-40B4-BE49-F238E27FC236}">
                <a16:creationId xmlns:a16="http://schemas.microsoft.com/office/drawing/2014/main" id="{B52853A8-CD38-4B6D-9263-7CAEE7A4E516}"/>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6" name="Rectangle 15">
            <a:hlinkClick r:id="rId6" action="ppaction://hlinksldjump"/>
            <a:extLst>
              <a:ext uri="{FF2B5EF4-FFF2-40B4-BE49-F238E27FC236}">
                <a16:creationId xmlns:a16="http://schemas.microsoft.com/office/drawing/2014/main" id="{C62F3899-CF2A-4809-9C79-EFB1858DD1E9}"/>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17" name="Rectangle 16">
            <a:hlinkClick r:id="rId7" action="ppaction://hlinksldjump"/>
            <a:extLst>
              <a:ext uri="{FF2B5EF4-FFF2-40B4-BE49-F238E27FC236}">
                <a16:creationId xmlns:a16="http://schemas.microsoft.com/office/drawing/2014/main" id="{F4AEEDCC-357D-4374-B87F-A322FBAB52A7}"/>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18" name="Rectangle 17">
            <a:hlinkClick r:id="rId8" action="ppaction://hlinksldjump"/>
            <a:extLst>
              <a:ext uri="{FF2B5EF4-FFF2-40B4-BE49-F238E27FC236}">
                <a16:creationId xmlns:a16="http://schemas.microsoft.com/office/drawing/2014/main" id="{6CEE62F9-A781-49D1-A4A7-8DC929DD14FA}"/>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19" name="Rectangle 18">
            <a:hlinkClick r:id="rId9" action="ppaction://hlinksldjump"/>
            <a:extLst>
              <a:ext uri="{FF2B5EF4-FFF2-40B4-BE49-F238E27FC236}">
                <a16:creationId xmlns:a16="http://schemas.microsoft.com/office/drawing/2014/main" id="{0BE0E225-D0B6-48F0-9C7E-8625496FEED5}"/>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0" name="Rectangle 19">
            <a:hlinkClick r:id="rId10" action="ppaction://hlinksldjump"/>
            <a:extLst>
              <a:ext uri="{FF2B5EF4-FFF2-40B4-BE49-F238E27FC236}">
                <a16:creationId xmlns:a16="http://schemas.microsoft.com/office/drawing/2014/main" id="{00329D9B-967C-45DE-8BE7-7FD7EE791B60}"/>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1" name="Rectangle 20">
            <a:hlinkClick r:id="rId11" action="ppaction://hlinksldjump"/>
            <a:extLst>
              <a:ext uri="{FF2B5EF4-FFF2-40B4-BE49-F238E27FC236}">
                <a16:creationId xmlns:a16="http://schemas.microsoft.com/office/drawing/2014/main" id="{CF5DFDF1-C276-4BA5-92C8-249B62B409D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2" name="Rectangle 21">
            <a:hlinkClick r:id="rId12" action="ppaction://hlinksldjump"/>
            <a:extLst>
              <a:ext uri="{FF2B5EF4-FFF2-40B4-BE49-F238E27FC236}">
                <a16:creationId xmlns:a16="http://schemas.microsoft.com/office/drawing/2014/main" id="{37F1F60B-79B7-48F3-AA69-299E40DDFC59}"/>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050781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Correction des erreurs d’accessibilité et mise à jour</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Correction du code, puis mise à jour</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53</a:t>
            </a:fld>
            <a:endParaRPr lang="fr-FR" dirty="0"/>
          </a:p>
        </p:txBody>
      </p:sp>
      <p:sp>
        <p:nvSpPr>
          <p:cNvPr id="4" name="Rectangle 3">
            <a:extLst>
              <a:ext uri="{FF2B5EF4-FFF2-40B4-BE49-F238E27FC236}">
                <a16:creationId xmlns:a16="http://schemas.microsoft.com/office/drawing/2014/main" id="{2E39684C-AB38-408B-81B6-9C37AE402D56}"/>
              </a:ext>
            </a:extLst>
          </p:cNvPr>
          <p:cNvSpPr/>
          <p:nvPr/>
        </p:nvSpPr>
        <p:spPr>
          <a:xfrm>
            <a:off x="2083558" y="4785046"/>
            <a:ext cx="7974842" cy="1754326"/>
          </a:xfrm>
          <a:prstGeom prst="rect">
            <a:avLst/>
          </a:prstGeom>
        </p:spPr>
        <p:txBody>
          <a:bodyPr wrap="square">
            <a:spAutoFit/>
          </a:bodyPr>
          <a:lstStyle/>
          <a:p>
            <a:endParaRPr lang="fr-FR" sz="1200" dirty="0">
              <a:latin typeface="Consolas" panose="020B0609020204030204" pitchFamily="49" charset="0"/>
            </a:endParaRPr>
          </a:p>
          <a:p>
            <a:r>
              <a:rPr lang="fr-FR" sz="1200" dirty="0">
                <a:latin typeface="Consolas" panose="020B0609020204030204" pitchFamily="49" charset="0"/>
              </a:rPr>
              <a:t>a {</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 couleur rouge clair de démonstration pour les liens */</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a:t>
            </a:r>
            <a:r>
              <a:rPr lang="fr-FR" sz="1200" dirty="0" err="1">
                <a:solidFill>
                  <a:schemeClr val="accent3"/>
                </a:solidFill>
                <a:latin typeface="Consolas" panose="020B0609020204030204" pitchFamily="49" charset="0"/>
              </a:rPr>
              <a:t>color</a:t>
            </a:r>
            <a:r>
              <a:rPr lang="fr-FR" sz="1200" dirty="0">
                <a:solidFill>
                  <a:schemeClr val="accent3"/>
                </a:solidFill>
                <a:latin typeface="Consolas" panose="020B0609020204030204" pitchFamily="49" charset="0"/>
              </a:rPr>
              <a:t>: #ff9e9e;*/</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 couleur verte plus foncée conforme au WCAG 2.0 AA sur un fond blanc */</a:t>
            </a:r>
          </a:p>
          <a:p>
            <a:r>
              <a:rPr lang="fr-FR" sz="1200" dirty="0">
                <a:latin typeface="Consolas" panose="020B0609020204030204" pitchFamily="49" charset="0"/>
              </a:rPr>
              <a:t>    </a:t>
            </a:r>
            <a:r>
              <a:rPr lang="fr-FR" sz="1200" dirty="0" err="1">
                <a:latin typeface="Consolas" panose="020B0609020204030204" pitchFamily="49" charset="0"/>
              </a:rPr>
              <a:t>color</a:t>
            </a:r>
            <a:r>
              <a:rPr lang="fr-FR" sz="1200" dirty="0">
                <a:latin typeface="Consolas" panose="020B0609020204030204" pitchFamily="49" charset="0"/>
              </a:rPr>
              <a:t>: </a:t>
            </a:r>
            <a:r>
              <a:rPr lang="fr-FR" sz="1200" b="1" dirty="0">
                <a:solidFill>
                  <a:schemeClr val="accent1"/>
                </a:solidFill>
                <a:latin typeface="Consolas" panose="020B0609020204030204" pitchFamily="49" charset="0"/>
              </a:rPr>
              <a:t>#155700</a:t>
            </a:r>
            <a:r>
              <a:rPr lang="fr-FR" sz="1200" dirty="0">
                <a:latin typeface="Consolas" panose="020B0609020204030204" pitchFamily="49" charset="0"/>
              </a:rPr>
              <a:t>;</a:t>
            </a:r>
          </a:p>
          <a:p>
            <a:r>
              <a:rPr lang="fr-FR" sz="1200" dirty="0">
                <a:latin typeface="Consolas" panose="020B0609020204030204" pitchFamily="49" charset="0"/>
              </a:rPr>
              <a:t>    </a:t>
            </a:r>
            <a:r>
              <a:rPr lang="fr-FR" sz="1200" dirty="0" err="1">
                <a:latin typeface="Consolas" panose="020B0609020204030204" pitchFamily="49" charset="0"/>
              </a:rPr>
              <a:t>text-decoration</a:t>
            </a:r>
            <a:r>
              <a:rPr lang="fr-FR" sz="1200" dirty="0">
                <a:latin typeface="Consolas" panose="020B0609020204030204" pitchFamily="49" charset="0"/>
              </a:rPr>
              <a:t>: none;</a:t>
            </a:r>
          </a:p>
          <a:p>
            <a:r>
              <a:rPr lang="fr-FR" sz="1200" dirty="0">
                <a:latin typeface="Consolas" panose="020B0609020204030204" pitchFamily="49" charset="0"/>
              </a:rPr>
              <a:t>    background-</a:t>
            </a:r>
            <a:r>
              <a:rPr lang="fr-FR" sz="1200" dirty="0" err="1">
                <a:latin typeface="Consolas" panose="020B0609020204030204" pitchFamily="49" charset="0"/>
              </a:rPr>
              <a:t>color</a:t>
            </a:r>
            <a:r>
              <a:rPr lang="fr-FR" sz="1200" dirty="0">
                <a:latin typeface="Consolas" panose="020B0609020204030204" pitchFamily="49" charset="0"/>
              </a:rPr>
              <a:t>: transparent;</a:t>
            </a:r>
          </a:p>
          <a:p>
            <a:r>
              <a:rPr lang="fr-FR" sz="1200" dirty="0">
                <a:latin typeface="Consolas" panose="020B0609020204030204" pitchFamily="49" charset="0"/>
              </a:rPr>
              <a:t>}</a:t>
            </a:r>
          </a:p>
        </p:txBody>
      </p:sp>
      <p:sp>
        <p:nvSpPr>
          <p:cNvPr id="5" name="Rectangle 4">
            <a:extLst>
              <a:ext uri="{FF2B5EF4-FFF2-40B4-BE49-F238E27FC236}">
                <a16:creationId xmlns:a16="http://schemas.microsoft.com/office/drawing/2014/main" id="{96D88FEC-CC2F-4457-9883-07D48D89D291}"/>
              </a:ext>
            </a:extLst>
          </p:cNvPr>
          <p:cNvSpPr/>
          <p:nvPr/>
        </p:nvSpPr>
        <p:spPr>
          <a:xfrm>
            <a:off x="2083558" y="3100420"/>
            <a:ext cx="9955403" cy="1015663"/>
          </a:xfrm>
          <a:prstGeom prst="rect">
            <a:avLst/>
          </a:prstGeom>
        </p:spPr>
        <p:txBody>
          <a:bodyPr wrap="square">
            <a:spAutoFit/>
          </a:bodyPr>
          <a:lstStyle/>
          <a:p>
            <a:endParaRPr lang="fr-FR" sz="1200" dirty="0">
              <a:latin typeface="Consolas" panose="020B0609020204030204" pitchFamily="49" charset="0"/>
            </a:endParaRPr>
          </a:p>
          <a:p>
            <a:r>
              <a:rPr lang="fr-FR" sz="1200" dirty="0">
                <a:latin typeface="Consolas" panose="020B0609020204030204" pitchFamily="49" charset="0"/>
              </a:rPr>
              <a:t>&lt;a href="https://www.un.org/fr/webaccessibility/logo.shtml"&gt;</a:t>
            </a:r>
          </a:p>
          <a:p>
            <a:r>
              <a:rPr lang="fr-FR" sz="1200" dirty="0">
                <a:latin typeface="Consolas" panose="020B0609020204030204" pitchFamily="49" charset="0"/>
              </a:rPr>
              <a:t>    &lt;</a:t>
            </a:r>
            <a:r>
              <a:rPr lang="fr-FR" sz="1200" dirty="0" err="1">
                <a:latin typeface="Consolas" panose="020B0609020204030204" pitchFamily="49" charset="0"/>
              </a:rPr>
              <a:t>img</a:t>
            </a:r>
            <a:r>
              <a:rPr lang="fr-FR" sz="1200" dirty="0">
                <a:latin typeface="Consolas" panose="020B0609020204030204" pitchFamily="49" charset="0"/>
              </a:rPr>
              <a:t> src="~/images/UN_Logo_Accessibility.jpg" </a:t>
            </a:r>
            <a:r>
              <a:rPr lang="fr-FR" sz="1200" b="1" dirty="0">
                <a:solidFill>
                  <a:schemeClr val="accent1"/>
                </a:solidFill>
                <a:latin typeface="Consolas" panose="020B0609020204030204" pitchFamily="49" charset="0"/>
              </a:rPr>
              <a:t>alt="</a:t>
            </a:r>
            <a:r>
              <a:rPr lang="fr-FR" sz="1200" b="1" dirty="0" err="1">
                <a:solidFill>
                  <a:schemeClr val="accent1"/>
                </a:solidFill>
                <a:latin typeface="Consolas" panose="020B0609020204030204" pitchFamily="49" charset="0"/>
              </a:rPr>
              <a:t>Accessibility</a:t>
            </a:r>
            <a:r>
              <a:rPr lang="fr-FR" sz="1200" b="1" dirty="0">
                <a:solidFill>
                  <a:schemeClr val="accent1"/>
                </a:solidFill>
                <a:latin typeface="Consolas" panose="020B0609020204030204" pitchFamily="49" charset="0"/>
              </a:rPr>
              <a:t> Logo </a:t>
            </a:r>
            <a:r>
              <a:rPr lang="fr-FR" sz="1200" b="1" dirty="0" err="1">
                <a:solidFill>
                  <a:schemeClr val="accent1"/>
                </a:solidFill>
                <a:latin typeface="Consolas" panose="020B0609020204030204" pitchFamily="49" charset="0"/>
              </a:rPr>
              <a:t>created</a:t>
            </a:r>
            <a:r>
              <a:rPr lang="fr-FR" sz="1200" b="1" dirty="0">
                <a:solidFill>
                  <a:schemeClr val="accent1"/>
                </a:solidFill>
                <a:latin typeface="Consolas" panose="020B0609020204030204" pitchFamily="49" charset="0"/>
              </a:rPr>
              <a:t> by United Nations"</a:t>
            </a:r>
            <a:r>
              <a:rPr lang="fr-FR" sz="1200" dirty="0">
                <a:latin typeface="Consolas" panose="020B0609020204030204" pitchFamily="49" charset="0"/>
              </a:rPr>
              <a:t> </a:t>
            </a:r>
            <a:r>
              <a:rPr lang="fr-FR" sz="1200" dirty="0" err="1">
                <a:latin typeface="Consolas" panose="020B0609020204030204" pitchFamily="49" charset="0"/>
              </a:rPr>
              <a:t>width</a:t>
            </a:r>
            <a:r>
              <a:rPr lang="fr-FR" sz="1200" dirty="0">
                <a:latin typeface="Consolas" panose="020B0609020204030204" pitchFamily="49" charset="0"/>
              </a:rPr>
              <a:t>="300" /&gt;</a:t>
            </a:r>
          </a:p>
          <a:p>
            <a:r>
              <a:rPr lang="fr-FR" sz="1200" dirty="0">
                <a:latin typeface="Consolas" panose="020B0609020204030204" pitchFamily="49" charset="0"/>
              </a:rPr>
              <a:t>    </a:t>
            </a:r>
            <a:r>
              <a:rPr lang="fr-FR" sz="1200" dirty="0">
                <a:solidFill>
                  <a:schemeClr val="accent3"/>
                </a:solidFill>
                <a:latin typeface="Consolas" panose="020B0609020204030204" pitchFamily="49" charset="0"/>
              </a:rPr>
              <a:t>@*&lt;</a:t>
            </a:r>
            <a:r>
              <a:rPr lang="fr-FR" sz="1200" dirty="0" err="1">
                <a:solidFill>
                  <a:schemeClr val="accent3"/>
                </a:solidFill>
                <a:latin typeface="Consolas" panose="020B0609020204030204" pitchFamily="49" charset="0"/>
              </a:rPr>
              <a:t>img</a:t>
            </a:r>
            <a:r>
              <a:rPr lang="fr-FR" sz="1200" dirty="0">
                <a:solidFill>
                  <a:schemeClr val="accent3"/>
                </a:solidFill>
                <a:latin typeface="Consolas" panose="020B0609020204030204" pitchFamily="49" charset="0"/>
              </a:rPr>
              <a:t> src="~/images/UN_Logo_Accessibility.jpg" </a:t>
            </a:r>
            <a:r>
              <a:rPr lang="fr-FR" sz="1200" dirty="0" err="1">
                <a:solidFill>
                  <a:schemeClr val="accent3"/>
                </a:solidFill>
                <a:latin typeface="Consolas" panose="020B0609020204030204" pitchFamily="49" charset="0"/>
              </a:rPr>
              <a:t>width</a:t>
            </a:r>
            <a:r>
              <a:rPr lang="fr-FR" sz="1200" dirty="0">
                <a:solidFill>
                  <a:schemeClr val="accent3"/>
                </a:solidFill>
                <a:latin typeface="Consolas" panose="020B0609020204030204" pitchFamily="49" charset="0"/>
              </a:rPr>
              <a:t>="300" /&gt;*@</a:t>
            </a:r>
          </a:p>
          <a:p>
            <a:r>
              <a:rPr lang="fr-FR" sz="1200" dirty="0">
                <a:latin typeface="Consolas" panose="020B0609020204030204" pitchFamily="49" charset="0"/>
              </a:rPr>
              <a:t>&lt;/a&gt;</a:t>
            </a:r>
          </a:p>
        </p:txBody>
      </p:sp>
      <p:sp>
        <p:nvSpPr>
          <p:cNvPr id="6" name="Rectangle 5">
            <a:extLst>
              <a:ext uri="{FF2B5EF4-FFF2-40B4-BE49-F238E27FC236}">
                <a16:creationId xmlns:a16="http://schemas.microsoft.com/office/drawing/2014/main" id="{48301F1A-71BA-4968-8582-85B2646E80C7}"/>
              </a:ext>
            </a:extLst>
          </p:cNvPr>
          <p:cNvSpPr/>
          <p:nvPr/>
        </p:nvSpPr>
        <p:spPr>
          <a:xfrm>
            <a:off x="2083558" y="1600461"/>
            <a:ext cx="6096000" cy="830997"/>
          </a:xfrm>
          <a:prstGeom prst="rect">
            <a:avLst/>
          </a:prstGeom>
        </p:spPr>
        <p:txBody>
          <a:bodyPr>
            <a:spAutoFit/>
          </a:bodyPr>
          <a:lstStyle/>
          <a:p>
            <a:endParaRPr lang="fr-FR" sz="1200" dirty="0">
              <a:latin typeface="Consolas" panose="020B0609020204030204" pitchFamily="49" charset="0"/>
            </a:endParaRPr>
          </a:p>
          <a:p>
            <a:r>
              <a:rPr lang="fr-FR" sz="1200" dirty="0">
                <a:latin typeface="Consolas" panose="020B0609020204030204" pitchFamily="49" charset="0"/>
              </a:rPr>
              <a:t>&lt;!DOCTYPE html&gt;</a:t>
            </a:r>
          </a:p>
          <a:p>
            <a:r>
              <a:rPr lang="fr-FR" sz="1200" dirty="0">
                <a:latin typeface="Consolas" panose="020B0609020204030204" pitchFamily="49" charset="0"/>
              </a:rPr>
              <a:t>&lt;html </a:t>
            </a:r>
            <a:r>
              <a:rPr lang="fr-FR" sz="1200" b="1" dirty="0" err="1">
                <a:solidFill>
                  <a:schemeClr val="accent1"/>
                </a:solidFill>
                <a:latin typeface="Consolas" panose="020B0609020204030204" pitchFamily="49" charset="0"/>
              </a:rPr>
              <a:t>lang</a:t>
            </a:r>
            <a:r>
              <a:rPr lang="fr-FR" sz="1200" b="1" dirty="0">
                <a:solidFill>
                  <a:schemeClr val="accent1"/>
                </a:solidFill>
                <a:latin typeface="Consolas" panose="020B0609020204030204" pitchFamily="49" charset="0"/>
              </a:rPr>
              <a:t>="</a:t>
            </a:r>
            <a:r>
              <a:rPr lang="fr-FR" sz="1200" b="1" dirty="0" err="1">
                <a:solidFill>
                  <a:schemeClr val="accent1"/>
                </a:solidFill>
                <a:latin typeface="Consolas" panose="020B0609020204030204" pitchFamily="49" charset="0"/>
              </a:rPr>
              <a:t>fr</a:t>
            </a:r>
            <a:r>
              <a:rPr lang="fr-FR" sz="1200" b="1" dirty="0">
                <a:solidFill>
                  <a:schemeClr val="accent1"/>
                </a:solidFill>
                <a:latin typeface="Consolas" panose="020B0609020204030204" pitchFamily="49" charset="0"/>
              </a:rPr>
              <a:t>"</a:t>
            </a:r>
            <a:r>
              <a:rPr lang="fr-FR" sz="1200" dirty="0">
                <a:latin typeface="Consolas" panose="020B0609020204030204" pitchFamily="49" charset="0"/>
              </a:rPr>
              <a:t>&gt;</a:t>
            </a:r>
          </a:p>
          <a:p>
            <a:r>
              <a:rPr lang="fr-FR" sz="1200" dirty="0">
                <a:solidFill>
                  <a:schemeClr val="accent3"/>
                </a:solidFill>
                <a:latin typeface="Consolas" panose="020B0609020204030204" pitchFamily="49" charset="0"/>
              </a:rPr>
              <a:t>@*&lt;html&gt;*@</a:t>
            </a:r>
          </a:p>
        </p:txBody>
      </p:sp>
      <p:sp>
        <p:nvSpPr>
          <p:cNvPr id="8" name="Rectangle 7">
            <a:extLst>
              <a:ext uri="{FF2B5EF4-FFF2-40B4-BE49-F238E27FC236}">
                <a16:creationId xmlns:a16="http://schemas.microsoft.com/office/drawing/2014/main" id="{FEF3AC86-0207-4C0B-AFD4-60504961B403}"/>
              </a:ext>
            </a:extLst>
          </p:cNvPr>
          <p:cNvSpPr/>
          <p:nvPr/>
        </p:nvSpPr>
        <p:spPr bwMode="auto">
          <a:xfrm>
            <a:off x="1826928" y="1338216"/>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a:solidFill>
                  <a:schemeClr val="tx1"/>
                </a:solidFill>
              </a:rPr>
              <a:t>_</a:t>
            </a:r>
            <a:r>
              <a:rPr lang="fr-FR" sz="1600" b="1" dirty="0" err="1">
                <a:solidFill>
                  <a:schemeClr val="tx1"/>
                </a:solidFill>
              </a:rPr>
              <a:t>Layout.cshtml</a:t>
            </a:r>
            <a:r>
              <a:rPr lang="fr-FR" sz="1600" b="1" dirty="0">
                <a:solidFill>
                  <a:schemeClr val="tx1"/>
                </a:solidFill>
              </a:rPr>
              <a:t> </a:t>
            </a:r>
            <a:r>
              <a:rPr lang="fr-FR" sz="1600" dirty="0">
                <a:solidFill>
                  <a:schemeClr val="tx1"/>
                </a:solidFill>
              </a:rPr>
              <a:t>: l’attribut de langue html</a:t>
            </a:r>
            <a:endParaRPr lang="fr-FR" sz="16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668EE6D-82D1-4333-B125-73566E391AD3}"/>
              </a:ext>
            </a:extLst>
          </p:cNvPr>
          <p:cNvSpPr/>
          <p:nvPr/>
        </p:nvSpPr>
        <p:spPr bwMode="auto">
          <a:xfrm>
            <a:off x="1826927" y="2841112"/>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err="1">
                <a:solidFill>
                  <a:schemeClr val="tx1"/>
                </a:solidFill>
              </a:rPr>
              <a:t>Accessibility.cshtml</a:t>
            </a:r>
            <a:r>
              <a:rPr lang="fr-FR" sz="1600" b="1" dirty="0">
                <a:solidFill>
                  <a:schemeClr val="tx1"/>
                </a:solidFill>
              </a:rPr>
              <a:t> </a:t>
            </a:r>
            <a:r>
              <a:rPr lang="fr-FR" sz="1600" dirty="0">
                <a:solidFill>
                  <a:schemeClr val="tx1"/>
                </a:solidFill>
              </a:rPr>
              <a:t>: Correction du texte alternatif pour l’image</a:t>
            </a:r>
          </a:p>
        </p:txBody>
      </p:sp>
      <p:sp>
        <p:nvSpPr>
          <p:cNvPr id="10" name="Rectangle 9">
            <a:extLst>
              <a:ext uri="{FF2B5EF4-FFF2-40B4-BE49-F238E27FC236}">
                <a16:creationId xmlns:a16="http://schemas.microsoft.com/office/drawing/2014/main" id="{751E0609-151A-4A01-923B-8B285E6C3338}"/>
              </a:ext>
            </a:extLst>
          </p:cNvPr>
          <p:cNvSpPr/>
          <p:nvPr/>
        </p:nvSpPr>
        <p:spPr bwMode="auto">
          <a:xfrm>
            <a:off x="1826928" y="4525738"/>
            <a:ext cx="10212034" cy="2593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fr-FR" sz="1600" b="1" dirty="0">
                <a:solidFill>
                  <a:schemeClr val="tx1"/>
                </a:solidFill>
              </a:rPr>
              <a:t>site.css </a:t>
            </a:r>
            <a:r>
              <a:rPr lang="fr-FR" sz="1600" dirty="0">
                <a:solidFill>
                  <a:schemeClr val="tx1"/>
                </a:solidFill>
              </a:rPr>
              <a:t>: contraste (en </a:t>
            </a:r>
            <a:r>
              <a:rPr lang="fr-FR" sz="1600" dirty="0" err="1">
                <a:solidFill>
                  <a:schemeClr val="tx1"/>
                </a:solidFill>
              </a:rPr>
              <a:t>override</a:t>
            </a:r>
            <a:r>
              <a:rPr lang="fr-FR" sz="1600" dirty="0">
                <a:solidFill>
                  <a:schemeClr val="tx1"/>
                </a:solidFill>
              </a:rPr>
              <a:t> de Bootstrap.css qui fournit par défaut une couleur trop pâle)</a:t>
            </a:r>
          </a:p>
        </p:txBody>
      </p:sp>
      <p:sp>
        <p:nvSpPr>
          <p:cNvPr id="17" name="Rectangle 16">
            <a:hlinkClick r:id="rId2" action="ppaction://hlinksldjump"/>
            <a:extLst>
              <a:ext uri="{FF2B5EF4-FFF2-40B4-BE49-F238E27FC236}">
                <a16:creationId xmlns:a16="http://schemas.microsoft.com/office/drawing/2014/main" id="{BE525F81-1B09-4343-ABC3-0A2840B47357}"/>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8" name="Rectangle 17">
            <a:hlinkClick r:id="rId3" action="ppaction://hlinksldjump"/>
            <a:extLst>
              <a:ext uri="{FF2B5EF4-FFF2-40B4-BE49-F238E27FC236}">
                <a16:creationId xmlns:a16="http://schemas.microsoft.com/office/drawing/2014/main" id="{FC77276D-7364-439B-8DCB-07285A8D8C9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9" name="Rectangle 18">
            <a:hlinkClick r:id="rId4" action="ppaction://hlinksldjump"/>
            <a:extLst>
              <a:ext uri="{FF2B5EF4-FFF2-40B4-BE49-F238E27FC236}">
                <a16:creationId xmlns:a16="http://schemas.microsoft.com/office/drawing/2014/main" id="{4E1FDBD8-C6DC-4DF5-8C1A-C84AED3655E0}"/>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0" name="Rectangle 19">
            <a:hlinkClick r:id="rId5" action="ppaction://hlinksldjump"/>
            <a:extLst>
              <a:ext uri="{FF2B5EF4-FFF2-40B4-BE49-F238E27FC236}">
                <a16:creationId xmlns:a16="http://schemas.microsoft.com/office/drawing/2014/main" id="{6024F68D-BC7C-45F9-943B-12FCBF0EA4A4}"/>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1" name="Rectangle 20">
            <a:hlinkClick r:id="rId6" action="ppaction://hlinksldjump"/>
            <a:extLst>
              <a:ext uri="{FF2B5EF4-FFF2-40B4-BE49-F238E27FC236}">
                <a16:creationId xmlns:a16="http://schemas.microsoft.com/office/drawing/2014/main" id="{D3207E4D-7783-4FDC-A1EA-0C8F6541DBD8}"/>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2" name="Rectangle 21">
            <a:hlinkClick r:id="rId7" action="ppaction://hlinksldjump"/>
            <a:extLst>
              <a:ext uri="{FF2B5EF4-FFF2-40B4-BE49-F238E27FC236}">
                <a16:creationId xmlns:a16="http://schemas.microsoft.com/office/drawing/2014/main" id="{B1F50D19-29D2-4F8E-80B6-19ABFD764D04}"/>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3" name="Rectangle 22">
            <a:hlinkClick r:id="rId8" action="ppaction://hlinksldjump"/>
            <a:extLst>
              <a:ext uri="{FF2B5EF4-FFF2-40B4-BE49-F238E27FC236}">
                <a16:creationId xmlns:a16="http://schemas.microsoft.com/office/drawing/2014/main" id="{828494CC-5792-4A99-B26B-934A3EAA80F1}"/>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9" action="ppaction://hlinksldjump"/>
            <a:extLst>
              <a:ext uri="{FF2B5EF4-FFF2-40B4-BE49-F238E27FC236}">
                <a16:creationId xmlns:a16="http://schemas.microsoft.com/office/drawing/2014/main" id="{AC9E6EB3-826C-40DA-879B-6D33F5430CE3}"/>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0" action="ppaction://hlinksldjump"/>
            <a:extLst>
              <a:ext uri="{FF2B5EF4-FFF2-40B4-BE49-F238E27FC236}">
                <a16:creationId xmlns:a16="http://schemas.microsoft.com/office/drawing/2014/main" id="{A2C9985D-B9B6-44EC-BA44-B5001D5EAF1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6" name="Rectangle 25">
            <a:hlinkClick r:id="rId11" action="ppaction://hlinksldjump"/>
            <a:extLst>
              <a:ext uri="{FF2B5EF4-FFF2-40B4-BE49-F238E27FC236}">
                <a16:creationId xmlns:a16="http://schemas.microsoft.com/office/drawing/2014/main" id="{28FD1B31-0031-4A06-95B3-CCE28D0E0ECF}"/>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8911499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Exécution réussie du pipeline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Pipeline CI – </a:t>
            </a:r>
            <a:r>
              <a:rPr lang="fr-FR" sz="1600" dirty="0" err="1"/>
              <a:t>Build</a:t>
            </a:r>
            <a:r>
              <a:rPr lang="fr-FR" sz="1600" dirty="0"/>
              <a:t> and Push</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54</a:t>
            </a:fld>
            <a:endParaRPr lang="fr-FR" dirty="0"/>
          </a:p>
        </p:txBody>
      </p:sp>
      <p:sp>
        <p:nvSpPr>
          <p:cNvPr id="5" name="Espace réservé du texte 2">
            <a:extLst>
              <a:ext uri="{FF2B5EF4-FFF2-40B4-BE49-F238E27FC236}">
                <a16:creationId xmlns:a16="http://schemas.microsoft.com/office/drawing/2014/main" id="{2DB4DF4F-8165-4F15-A56B-6034138DE317}"/>
              </a:ext>
            </a:extLst>
          </p:cNvPr>
          <p:cNvSpPr txBox="1">
            <a:spLocks/>
          </p:cNvSpPr>
          <p:nvPr/>
        </p:nvSpPr>
        <p:spPr>
          <a:xfrm>
            <a:off x="1826926" y="3581211"/>
            <a:ext cx="977798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a:t>Pipeline CD – </a:t>
            </a:r>
            <a:r>
              <a:rPr lang="fr-FR" sz="1600" dirty="0" err="1"/>
              <a:t>Deploy</a:t>
            </a:r>
            <a:endParaRPr lang="fr-FR" sz="1600" dirty="0"/>
          </a:p>
        </p:txBody>
      </p:sp>
      <p:pic>
        <p:nvPicPr>
          <p:cNvPr id="6" name="Image 5">
            <a:extLst>
              <a:ext uri="{FF2B5EF4-FFF2-40B4-BE49-F238E27FC236}">
                <a16:creationId xmlns:a16="http://schemas.microsoft.com/office/drawing/2014/main" id="{4CE36690-0763-4425-BB5D-7EEB21E28763}"/>
              </a:ext>
            </a:extLst>
          </p:cNvPr>
          <p:cNvPicPr>
            <a:picLocks noChangeAspect="1"/>
          </p:cNvPicPr>
          <p:nvPr/>
        </p:nvPicPr>
        <p:blipFill>
          <a:blip r:embed="rId2"/>
          <a:stretch>
            <a:fillRect/>
          </a:stretch>
        </p:blipFill>
        <p:spPr>
          <a:xfrm>
            <a:off x="4445243" y="1100155"/>
            <a:ext cx="5410442" cy="2481056"/>
          </a:xfrm>
          <a:prstGeom prst="rect">
            <a:avLst/>
          </a:prstGeom>
        </p:spPr>
      </p:pic>
      <p:pic>
        <p:nvPicPr>
          <p:cNvPr id="8" name="Image 7">
            <a:extLst>
              <a:ext uri="{FF2B5EF4-FFF2-40B4-BE49-F238E27FC236}">
                <a16:creationId xmlns:a16="http://schemas.microsoft.com/office/drawing/2014/main" id="{B044670D-F155-44E3-9831-FF8B41834F2C}"/>
              </a:ext>
            </a:extLst>
          </p:cNvPr>
          <p:cNvPicPr>
            <a:picLocks noChangeAspect="1"/>
          </p:cNvPicPr>
          <p:nvPr/>
        </p:nvPicPr>
        <p:blipFill>
          <a:blip r:embed="rId3"/>
          <a:stretch>
            <a:fillRect/>
          </a:stretch>
        </p:blipFill>
        <p:spPr>
          <a:xfrm>
            <a:off x="2679509" y="4051039"/>
            <a:ext cx="8628517" cy="2551668"/>
          </a:xfrm>
          <a:prstGeom prst="rect">
            <a:avLst/>
          </a:prstGeom>
        </p:spPr>
      </p:pic>
      <p:sp>
        <p:nvSpPr>
          <p:cNvPr id="9" name="Flèche : droite 8">
            <a:extLst>
              <a:ext uri="{FF2B5EF4-FFF2-40B4-BE49-F238E27FC236}">
                <a16:creationId xmlns:a16="http://schemas.microsoft.com/office/drawing/2014/main" id="{52A95249-EA15-4E7C-90D7-91B0D031FBEB}"/>
              </a:ext>
            </a:extLst>
          </p:cNvPr>
          <p:cNvSpPr/>
          <p:nvPr/>
        </p:nvSpPr>
        <p:spPr bwMode="auto">
          <a:xfrm rot="5400000">
            <a:off x="5616902" y="3979035"/>
            <a:ext cx="639981" cy="16353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hlinkClick r:id="rId4" action="ppaction://hlinksldjump"/>
            <a:extLst>
              <a:ext uri="{FF2B5EF4-FFF2-40B4-BE49-F238E27FC236}">
                <a16:creationId xmlns:a16="http://schemas.microsoft.com/office/drawing/2014/main" id="{0F1950C1-99C9-421C-9F2B-31C93D506ACE}"/>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7" name="Rectangle 16">
            <a:hlinkClick r:id="rId5" action="ppaction://hlinksldjump"/>
            <a:extLst>
              <a:ext uri="{FF2B5EF4-FFF2-40B4-BE49-F238E27FC236}">
                <a16:creationId xmlns:a16="http://schemas.microsoft.com/office/drawing/2014/main" id="{D6199296-FD4D-4EF8-B1E6-4E0883C402A8}"/>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8" name="Rectangle 17">
            <a:hlinkClick r:id="rId6" action="ppaction://hlinksldjump"/>
            <a:extLst>
              <a:ext uri="{FF2B5EF4-FFF2-40B4-BE49-F238E27FC236}">
                <a16:creationId xmlns:a16="http://schemas.microsoft.com/office/drawing/2014/main" id="{F1BEC4A1-F61D-44ED-8BC9-8C5D35C57082}"/>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19" name="Rectangle 18">
            <a:hlinkClick r:id="rId7" action="ppaction://hlinksldjump"/>
            <a:extLst>
              <a:ext uri="{FF2B5EF4-FFF2-40B4-BE49-F238E27FC236}">
                <a16:creationId xmlns:a16="http://schemas.microsoft.com/office/drawing/2014/main" id="{6AE452A4-39D8-4711-BD10-B854059CC043}"/>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0" name="Rectangle 19">
            <a:hlinkClick r:id="rId8" action="ppaction://hlinksldjump"/>
            <a:extLst>
              <a:ext uri="{FF2B5EF4-FFF2-40B4-BE49-F238E27FC236}">
                <a16:creationId xmlns:a16="http://schemas.microsoft.com/office/drawing/2014/main" id="{1D828564-13EE-4A4D-8298-EC08C9358110}"/>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1" name="Rectangle 20">
            <a:hlinkClick r:id="rId9" action="ppaction://hlinksldjump"/>
            <a:extLst>
              <a:ext uri="{FF2B5EF4-FFF2-40B4-BE49-F238E27FC236}">
                <a16:creationId xmlns:a16="http://schemas.microsoft.com/office/drawing/2014/main" id="{79537176-3A52-46CB-A147-D3A912101695}"/>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2" name="Rectangle 21">
            <a:hlinkClick r:id="rId10" action="ppaction://hlinksldjump"/>
            <a:extLst>
              <a:ext uri="{FF2B5EF4-FFF2-40B4-BE49-F238E27FC236}">
                <a16:creationId xmlns:a16="http://schemas.microsoft.com/office/drawing/2014/main" id="{03D244D6-0F0E-4A48-9341-6698376D991B}"/>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3" name="Rectangle 22">
            <a:hlinkClick r:id="rId11" action="ppaction://hlinksldjump"/>
            <a:extLst>
              <a:ext uri="{FF2B5EF4-FFF2-40B4-BE49-F238E27FC236}">
                <a16:creationId xmlns:a16="http://schemas.microsoft.com/office/drawing/2014/main" id="{2D176C63-5A96-4A28-A3D8-3CB031C5DBC3}"/>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4" name="Rectangle 23">
            <a:hlinkClick r:id="rId12" action="ppaction://hlinksldjump"/>
            <a:extLst>
              <a:ext uri="{FF2B5EF4-FFF2-40B4-BE49-F238E27FC236}">
                <a16:creationId xmlns:a16="http://schemas.microsoft.com/office/drawing/2014/main" id="{E9430116-3274-4682-BC45-DBEA116D5DEB}"/>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5" name="Rectangle 24">
            <a:hlinkClick r:id="rId13" action="ppaction://hlinksldjump"/>
            <a:extLst>
              <a:ext uri="{FF2B5EF4-FFF2-40B4-BE49-F238E27FC236}">
                <a16:creationId xmlns:a16="http://schemas.microsoft.com/office/drawing/2014/main" id="{86B6C4AB-8005-413A-B247-B3390B6D53DA}"/>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950373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8E4B6-CE7E-4A31-AAEE-7D1067D51006}"/>
              </a:ext>
            </a:extLst>
          </p:cNvPr>
          <p:cNvSpPr>
            <a:spLocks noGrp="1"/>
          </p:cNvSpPr>
          <p:nvPr>
            <p:ph type="title"/>
          </p:nvPr>
        </p:nvSpPr>
        <p:spPr/>
        <p:txBody>
          <a:bodyPr/>
          <a:lstStyle/>
          <a:p>
            <a:r>
              <a:rPr lang="fr-FR" dirty="0"/>
              <a:t>Contrôle des deux Web App Azure</a:t>
            </a:r>
          </a:p>
        </p:txBody>
      </p:sp>
      <p:sp>
        <p:nvSpPr>
          <p:cNvPr id="3" name="Espace réservé du texte 2">
            <a:extLst>
              <a:ext uri="{FF2B5EF4-FFF2-40B4-BE49-F238E27FC236}">
                <a16:creationId xmlns:a16="http://schemas.microsoft.com/office/drawing/2014/main" id="{9426836A-45B5-4D6A-ABBD-101A9FA43D89}"/>
              </a:ext>
            </a:extLst>
          </p:cNvPr>
          <p:cNvSpPr>
            <a:spLocks noGrp="1"/>
          </p:cNvSpPr>
          <p:nvPr>
            <p:ph type="body" sz="quarter" idx="10"/>
          </p:nvPr>
        </p:nvSpPr>
        <p:spPr>
          <a:xfrm>
            <a:off x="1826927" y="853933"/>
            <a:ext cx="9777984" cy="246221"/>
          </a:xfrm>
        </p:spPr>
        <p:txBody>
          <a:bodyPr/>
          <a:lstStyle/>
          <a:p>
            <a:r>
              <a:rPr lang="fr-FR" sz="1600" dirty="0"/>
              <a:t>Les deux Web App ont bien pris en compte les modifications</a:t>
            </a:r>
          </a:p>
        </p:txBody>
      </p:sp>
      <p:sp>
        <p:nvSpPr>
          <p:cNvPr id="7" name="Espace réservé du numéro de diapositive 6">
            <a:extLst>
              <a:ext uri="{FF2B5EF4-FFF2-40B4-BE49-F238E27FC236}">
                <a16:creationId xmlns:a16="http://schemas.microsoft.com/office/drawing/2014/main" id="{7826E55C-5199-4CD3-88F3-E87111138C8B}"/>
              </a:ext>
            </a:extLst>
          </p:cNvPr>
          <p:cNvSpPr>
            <a:spLocks noGrp="1"/>
          </p:cNvSpPr>
          <p:nvPr>
            <p:ph type="sldNum" sz="quarter" idx="12"/>
          </p:nvPr>
        </p:nvSpPr>
        <p:spPr/>
        <p:txBody>
          <a:bodyPr/>
          <a:lstStyle/>
          <a:p>
            <a:fld id="{E349EFCA-1D56-47B0-9E12-90EC9BA2FE55}" type="slidenum">
              <a:rPr lang="fr-FR" smtClean="0"/>
              <a:pPr/>
              <a:t>55</a:t>
            </a:fld>
            <a:endParaRPr lang="fr-FR" dirty="0"/>
          </a:p>
        </p:txBody>
      </p:sp>
      <p:sp>
        <p:nvSpPr>
          <p:cNvPr id="13" name="ZoneTexte 12">
            <a:extLst>
              <a:ext uri="{FF2B5EF4-FFF2-40B4-BE49-F238E27FC236}">
                <a16:creationId xmlns:a16="http://schemas.microsoft.com/office/drawing/2014/main" id="{97A63DAE-3E0A-40AE-9DBE-3A74AE15FDB6}"/>
              </a:ext>
            </a:extLst>
          </p:cNvPr>
          <p:cNvSpPr txBox="1"/>
          <p:nvPr/>
        </p:nvSpPr>
        <p:spPr>
          <a:xfrm>
            <a:off x="4020889" y="4479667"/>
            <a:ext cx="1187248"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a:t>
            </a:r>
            <a:r>
              <a:rPr lang="fr-FR" sz="1200" dirty="0" err="1">
                <a:gradFill>
                  <a:gsLst>
                    <a:gs pos="2917">
                      <a:schemeClr val="tx1"/>
                    </a:gs>
                    <a:gs pos="30000">
                      <a:schemeClr val="tx1"/>
                    </a:gs>
                  </a:gsLst>
                  <a:lin ang="5400000" scaled="0"/>
                </a:gradFill>
              </a:rPr>
              <a:t>Staging</a:t>
            </a:r>
            <a:endParaRPr lang="fr-FR" sz="1200" dirty="0">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C02F98C4-FBE9-4A83-A7C4-DF3E3470EFC5}"/>
              </a:ext>
            </a:extLst>
          </p:cNvPr>
          <p:cNvSpPr txBox="1"/>
          <p:nvPr/>
        </p:nvSpPr>
        <p:spPr>
          <a:xfrm>
            <a:off x="8050035" y="4479667"/>
            <a:ext cx="1414554" cy="184666"/>
          </a:xfrm>
          <a:prstGeom prst="rect">
            <a:avLst/>
          </a:prstGeom>
          <a:noFill/>
        </p:spPr>
        <p:txBody>
          <a:bodyPr wrap="none" lIns="0" tIns="0" rIns="0" bIns="0" rtlCol="0">
            <a:spAutoFit/>
          </a:bodyPr>
          <a:lstStyle/>
          <a:p>
            <a:pPr algn="l"/>
            <a:r>
              <a:rPr lang="fr-FR" sz="1200" dirty="0">
                <a:gradFill>
                  <a:gsLst>
                    <a:gs pos="2917">
                      <a:schemeClr val="tx1"/>
                    </a:gs>
                    <a:gs pos="30000">
                      <a:schemeClr val="tx1"/>
                    </a:gs>
                  </a:gsLst>
                  <a:lin ang="5400000" scaled="0"/>
                </a:gradFill>
              </a:rPr>
              <a:t>Web App Production</a:t>
            </a:r>
          </a:p>
        </p:txBody>
      </p:sp>
      <p:cxnSp>
        <p:nvCxnSpPr>
          <p:cNvPr id="15" name="Connecteur droit 14">
            <a:extLst>
              <a:ext uri="{FF2B5EF4-FFF2-40B4-BE49-F238E27FC236}">
                <a16:creationId xmlns:a16="http://schemas.microsoft.com/office/drawing/2014/main" id="{32F797C4-5E0E-49C6-9F8D-954D936FF886}"/>
              </a:ext>
            </a:extLst>
          </p:cNvPr>
          <p:cNvCxnSpPr>
            <a:cxnSpLocks/>
          </p:cNvCxnSpPr>
          <p:nvPr/>
        </p:nvCxnSpPr>
        <p:spPr>
          <a:xfrm>
            <a:off x="2643116" y="4394579"/>
            <a:ext cx="807947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406DE8C0-E84A-41C5-B664-B1B0DB50A177}"/>
              </a:ext>
            </a:extLst>
          </p:cNvPr>
          <p:cNvPicPr>
            <a:picLocks noChangeAspect="1"/>
          </p:cNvPicPr>
          <p:nvPr/>
        </p:nvPicPr>
        <p:blipFill>
          <a:blip r:embed="rId2"/>
          <a:stretch>
            <a:fillRect/>
          </a:stretch>
        </p:blipFill>
        <p:spPr>
          <a:xfrm>
            <a:off x="2751083" y="2670190"/>
            <a:ext cx="3931770" cy="1655238"/>
          </a:xfrm>
          <a:prstGeom prst="rect">
            <a:avLst/>
          </a:prstGeom>
        </p:spPr>
      </p:pic>
      <p:pic>
        <p:nvPicPr>
          <p:cNvPr id="16" name="Image 15">
            <a:extLst>
              <a:ext uri="{FF2B5EF4-FFF2-40B4-BE49-F238E27FC236}">
                <a16:creationId xmlns:a16="http://schemas.microsoft.com/office/drawing/2014/main" id="{BFEF515F-38E5-4218-A4ED-55D9CD28B97F}"/>
              </a:ext>
            </a:extLst>
          </p:cNvPr>
          <p:cNvPicPr>
            <a:picLocks noChangeAspect="1"/>
          </p:cNvPicPr>
          <p:nvPr/>
        </p:nvPicPr>
        <p:blipFill>
          <a:blip r:embed="rId2"/>
          <a:stretch>
            <a:fillRect/>
          </a:stretch>
        </p:blipFill>
        <p:spPr>
          <a:xfrm>
            <a:off x="6715918" y="2663752"/>
            <a:ext cx="3931770" cy="1655238"/>
          </a:xfrm>
          <a:prstGeom prst="rect">
            <a:avLst/>
          </a:prstGeom>
        </p:spPr>
      </p:pic>
      <p:sp>
        <p:nvSpPr>
          <p:cNvPr id="20" name="Rectangle 19">
            <a:hlinkClick r:id="rId3" action="ppaction://hlinksldjump"/>
            <a:extLst>
              <a:ext uri="{FF2B5EF4-FFF2-40B4-BE49-F238E27FC236}">
                <a16:creationId xmlns:a16="http://schemas.microsoft.com/office/drawing/2014/main" id="{535C527D-0D6A-48C9-B6D2-4E6F32336F38}"/>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21" name="Rectangle 20">
            <a:hlinkClick r:id="rId4" action="ppaction://hlinksldjump"/>
            <a:extLst>
              <a:ext uri="{FF2B5EF4-FFF2-40B4-BE49-F238E27FC236}">
                <a16:creationId xmlns:a16="http://schemas.microsoft.com/office/drawing/2014/main" id="{222C68BE-11F5-4C70-A20C-F01530B6ED3F}"/>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22" name="Rectangle 21">
            <a:hlinkClick r:id="rId5" action="ppaction://hlinksldjump"/>
            <a:extLst>
              <a:ext uri="{FF2B5EF4-FFF2-40B4-BE49-F238E27FC236}">
                <a16:creationId xmlns:a16="http://schemas.microsoft.com/office/drawing/2014/main" id="{58B1CC90-B791-446A-9DA4-40DE4052F26B}"/>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3" name="Rectangle 22">
            <a:hlinkClick r:id="rId6" action="ppaction://hlinksldjump"/>
            <a:extLst>
              <a:ext uri="{FF2B5EF4-FFF2-40B4-BE49-F238E27FC236}">
                <a16:creationId xmlns:a16="http://schemas.microsoft.com/office/drawing/2014/main" id="{FDFB8EB7-B83C-47BB-ADA9-51262B5B0DEA}"/>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4" name="Rectangle 23">
            <a:hlinkClick r:id="rId7" action="ppaction://hlinksldjump"/>
            <a:extLst>
              <a:ext uri="{FF2B5EF4-FFF2-40B4-BE49-F238E27FC236}">
                <a16:creationId xmlns:a16="http://schemas.microsoft.com/office/drawing/2014/main" id="{F0A25614-EAC7-4BA0-8148-E57CEA17CAC8}"/>
              </a:ext>
            </a:extLst>
          </p:cNvPr>
          <p:cNvSpPr/>
          <p:nvPr/>
        </p:nvSpPr>
        <p:spPr bwMode="auto">
          <a:xfrm>
            <a:off x="122052" y="4089757"/>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5" name="Rectangle 24">
            <a:hlinkClick r:id="rId8" action="ppaction://hlinksldjump"/>
            <a:extLst>
              <a:ext uri="{FF2B5EF4-FFF2-40B4-BE49-F238E27FC236}">
                <a16:creationId xmlns:a16="http://schemas.microsoft.com/office/drawing/2014/main" id="{745A1261-3292-4E94-AF3B-BF0325B9B97C}"/>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6" name="Rectangle 25">
            <a:hlinkClick r:id="rId9" action="ppaction://hlinksldjump"/>
            <a:extLst>
              <a:ext uri="{FF2B5EF4-FFF2-40B4-BE49-F238E27FC236}">
                <a16:creationId xmlns:a16="http://schemas.microsoft.com/office/drawing/2014/main" id="{D4CBC819-98D3-456D-A24B-B8C68C8B12EE}"/>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7" name="Rectangle 26">
            <a:hlinkClick r:id="rId10" action="ppaction://hlinksldjump"/>
            <a:extLst>
              <a:ext uri="{FF2B5EF4-FFF2-40B4-BE49-F238E27FC236}">
                <a16:creationId xmlns:a16="http://schemas.microsoft.com/office/drawing/2014/main" id="{02FBDA02-6D12-431B-A188-8756B4FF6C37}"/>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8" name="Rectangle 27">
            <a:hlinkClick r:id="rId11" action="ppaction://hlinksldjump"/>
            <a:extLst>
              <a:ext uri="{FF2B5EF4-FFF2-40B4-BE49-F238E27FC236}">
                <a16:creationId xmlns:a16="http://schemas.microsoft.com/office/drawing/2014/main" id="{AF9FCE1E-2920-438C-B166-0F4DECE094E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29" name="Rectangle 28">
            <a:hlinkClick r:id="rId12" action="ppaction://hlinksldjump"/>
            <a:extLst>
              <a:ext uri="{FF2B5EF4-FFF2-40B4-BE49-F238E27FC236}">
                <a16:creationId xmlns:a16="http://schemas.microsoft.com/office/drawing/2014/main" id="{41F8C686-392B-4DD5-A621-0584354D7284}"/>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7703337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3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a:xfrm>
            <a:off x="584200" y="457200"/>
            <a:ext cx="5508419" cy="372410"/>
          </a:xfrm>
        </p:spPr>
        <p:txBody>
          <a:bodyPr/>
          <a:lstStyle/>
          <a:p>
            <a:r>
              <a:rPr lang="en-US" sz="2000" spc="0" dirty="0">
                <a:solidFill>
                  <a:schemeClr val="tx1"/>
                </a:soli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7"/>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00BC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7"/>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Semilight"/>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a:extLst/>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Semilight"/>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Semilight"/>
            </a:endParaRPr>
          </a:p>
        </p:txBody>
      </p:sp>
      <p:grpSp>
        <p:nvGrpSpPr>
          <p:cNvPr id="61"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C3</a:t>
              </a:r>
            </a:p>
          </p:txBody>
        </p:sp>
      </p:grpSp>
      <p:sp>
        <p:nvSpPr>
          <p:cNvPr id="76" name="Alt Text instruction text box">
            <a:extLst>
              <a:ext uri="{FF2B5EF4-FFF2-40B4-BE49-F238E27FC236}">
                <a16:creationId xmlns:a16="http://schemas.microsoft.com/office/drawing/2014/main" id="{025BF72B-ABAB-457D-8CA8-6EB737BCD263}"/>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can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the image or shape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Title </a:t>
            </a:r>
            <a:r>
              <a:rPr lang="en-US" sz="1000" dirty="0">
                <a:solidFill>
                  <a:schemeClr val="tx1"/>
                </a:solidFill>
                <a:latin typeface="Segoe UI" panose="020B0502040204020203" pitchFamily="34" charset="0"/>
                <a:cs typeface="Segoe UI" panose="020B0502040204020203" pitchFamily="34" charset="0"/>
              </a:rPr>
              <a:t>and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of your image or object</a:t>
            </a:r>
          </a:p>
          <a:p>
            <a:pPr marL="0" indent="0" defTabSz="903827">
              <a:lnSpc>
                <a:spcPct val="100000"/>
              </a:lnSpc>
              <a:buNone/>
              <a:defRPr/>
            </a:pPr>
            <a:endParaRPr lang="en-US" sz="1163" dirty="0">
              <a:solidFill>
                <a:schemeClr val="tx1"/>
              </a:solidFill>
              <a:latin typeface="Segoe UI Semilight"/>
            </a:endParaRP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Semiligh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descr="Arrow pointing to the right" title="Arrow">
            <a:extLst>
              <a:ext uri="{FF2B5EF4-FFF2-40B4-BE49-F238E27FC236}">
                <a16:creationId xmlns:a16="http://schemas.microsoft.com/office/drawing/2014/main" id="{4004316C-A172-4666-9087-AA99DD600ABB}"/>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arow pointing to the right" title="Aarow">
            <a:extLst>
              <a:ext uri="{FF2B5EF4-FFF2-40B4-BE49-F238E27FC236}">
                <a16:creationId xmlns:a16="http://schemas.microsoft.com/office/drawing/2014/main" id="{CF41BA70-AA85-4D92-AA87-689DAB76DD7F}"/>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D33B34-06E9-4216-9270-4CED9B273692}"/>
              </a:ext>
            </a:extLst>
          </p:cNvPr>
          <p:cNvSpPr>
            <a:spLocks noGrp="1"/>
          </p:cNvSpPr>
          <p:nvPr>
            <p:ph type="title"/>
          </p:nvPr>
        </p:nvSpPr>
        <p:spPr/>
        <p:txBody>
          <a:bodyPr/>
          <a:lstStyle/>
          <a:p>
            <a:r>
              <a:rPr lang="fr-FR" dirty="0"/>
              <a:t>Diversité - Exemple</a:t>
            </a:r>
          </a:p>
        </p:txBody>
      </p:sp>
      <p:sp>
        <p:nvSpPr>
          <p:cNvPr id="3" name="Espace réservé du texte 2">
            <a:extLst>
              <a:ext uri="{FF2B5EF4-FFF2-40B4-BE49-F238E27FC236}">
                <a16:creationId xmlns:a16="http://schemas.microsoft.com/office/drawing/2014/main" id="{8D9F81FC-8C19-4F77-9E8B-C0014F5293A6}"/>
              </a:ext>
            </a:extLst>
          </p:cNvPr>
          <p:cNvSpPr>
            <a:spLocks noGrp="1"/>
          </p:cNvSpPr>
          <p:nvPr>
            <p:ph type="body" sz="quarter" idx="10"/>
          </p:nvPr>
        </p:nvSpPr>
        <p:spPr>
          <a:xfrm>
            <a:off x="1826926" y="813428"/>
            <a:ext cx="9777984" cy="609398"/>
          </a:xfrm>
        </p:spPr>
        <p:txBody>
          <a:bodyPr/>
          <a:lstStyle/>
          <a:p>
            <a:r>
              <a:rPr lang="en-US" sz="1800" dirty="0"/>
              <a:t>2,666 emojis</a:t>
            </a:r>
            <a:endParaRPr lang="fr-FR" sz="1800" dirty="0"/>
          </a:p>
          <a:p>
            <a:r>
              <a:rPr lang="fr-FR" sz="1800" dirty="0"/>
              <a:t>13 nouveaux emojis représentant des situations de handicap depuis Février 2019</a:t>
            </a:r>
          </a:p>
        </p:txBody>
      </p:sp>
      <p:pic>
        <p:nvPicPr>
          <p:cNvPr id="4" name="Image 3" descr="Skin tone support was added to the Unicode Standard in 2015, increased representation of women in 2016, gender inclusive people in 2017 and hair color additions in 2018.&#10;https://blog.emojipedia.org/230-new-emojis-in-final-list-for-2019/">
            <a:extLst>
              <a:ext uri="{FF2B5EF4-FFF2-40B4-BE49-F238E27FC236}">
                <a16:creationId xmlns:a16="http://schemas.microsoft.com/office/drawing/2014/main" id="{453C6F5D-873E-47AD-9BFC-AA5D2A275DF4}"/>
              </a:ext>
            </a:extLst>
          </p:cNvPr>
          <p:cNvPicPr/>
          <p:nvPr/>
        </p:nvPicPr>
        <p:blipFill rotWithShape="1">
          <a:blip r:embed="rId3"/>
          <a:srcRect l="4221" t="19812" r="4433" b="12341"/>
          <a:stretch/>
        </p:blipFill>
        <p:spPr bwMode="auto">
          <a:xfrm>
            <a:off x="4720570" y="2865684"/>
            <a:ext cx="6247123" cy="1505012"/>
          </a:xfrm>
          <a:prstGeom prst="rect">
            <a:avLst/>
          </a:prstGeom>
          <a:ln>
            <a:noFill/>
          </a:ln>
          <a:extLst>
            <a:ext uri="{53640926-AAD7-44D8-BBD7-CCE9431645EC}">
              <a14:shadowObscured xmlns:a14="http://schemas.microsoft.com/office/drawing/2010/main"/>
            </a:ext>
          </a:extLst>
        </p:spPr>
      </p:pic>
      <p:sp>
        <p:nvSpPr>
          <p:cNvPr id="7" name="Espace réservé du numéro de diapositive 6">
            <a:extLst>
              <a:ext uri="{FF2B5EF4-FFF2-40B4-BE49-F238E27FC236}">
                <a16:creationId xmlns:a16="http://schemas.microsoft.com/office/drawing/2014/main" id="{0BC1F659-71B2-40B8-A08B-01AA732395B0}"/>
              </a:ext>
            </a:extLst>
          </p:cNvPr>
          <p:cNvSpPr>
            <a:spLocks noGrp="1"/>
          </p:cNvSpPr>
          <p:nvPr>
            <p:ph type="sldNum" sz="quarter" idx="12"/>
          </p:nvPr>
        </p:nvSpPr>
        <p:spPr/>
        <p:txBody>
          <a:bodyPr/>
          <a:lstStyle/>
          <a:p>
            <a:fld id="{E349EFCA-1D56-47B0-9E12-90EC9BA2FE55}" type="slidenum">
              <a:rPr lang="fr-FR" smtClean="0"/>
              <a:pPr/>
              <a:t>6</a:t>
            </a:fld>
            <a:endParaRPr lang="fr-FR" dirty="0"/>
          </a:p>
        </p:txBody>
      </p:sp>
      <p:sp>
        <p:nvSpPr>
          <p:cNvPr id="9" name="Rectangle 8">
            <a:extLst>
              <a:ext uri="{FF2B5EF4-FFF2-40B4-BE49-F238E27FC236}">
                <a16:creationId xmlns:a16="http://schemas.microsoft.com/office/drawing/2014/main" id="{AA373000-27B1-406A-8D28-051B72B8DA08}"/>
              </a:ext>
            </a:extLst>
          </p:cNvPr>
          <p:cNvSpPr/>
          <p:nvPr/>
        </p:nvSpPr>
        <p:spPr>
          <a:xfrm>
            <a:off x="2670475" y="3345803"/>
            <a:ext cx="691423" cy="1015663"/>
          </a:xfrm>
          <a:prstGeom prst="rect">
            <a:avLst/>
          </a:prstGeom>
        </p:spPr>
        <p:txBody>
          <a:bodyPr wrap="square">
            <a:spAutoFit/>
          </a:bodyPr>
          <a:lstStyle/>
          <a:p>
            <a:pPr algn="ctr"/>
            <a:r>
              <a:rPr lang="en-US" sz="2400" dirty="0"/>
              <a:t>♿</a:t>
            </a:r>
          </a:p>
          <a:p>
            <a:pPr algn="ctr"/>
            <a:endParaRPr lang="en-US" sz="2400" dirty="0"/>
          </a:p>
          <a:p>
            <a:pPr algn="ctr"/>
            <a:r>
              <a:rPr lang="en-US" sz="1100" b="1" dirty="0"/>
              <a:t>2005</a:t>
            </a:r>
            <a:endParaRPr lang="fr-FR" sz="1400" b="1" dirty="0"/>
          </a:p>
        </p:txBody>
      </p:sp>
      <p:cxnSp>
        <p:nvCxnSpPr>
          <p:cNvPr id="20" name="Connecteur droit avec flèche 19">
            <a:extLst>
              <a:ext uri="{FF2B5EF4-FFF2-40B4-BE49-F238E27FC236}">
                <a16:creationId xmlns:a16="http://schemas.microsoft.com/office/drawing/2014/main" id="{7A30A5B4-6D6E-4656-80DF-E242A60EB278}"/>
              </a:ext>
            </a:extLst>
          </p:cNvPr>
          <p:cNvCxnSpPr/>
          <p:nvPr/>
        </p:nvCxnSpPr>
        <p:spPr>
          <a:xfrm>
            <a:off x="3016155" y="4590197"/>
            <a:ext cx="7348918"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710E323-CAF4-4B48-A9BD-4566E5681E0D}"/>
              </a:ext>
            </a:extLst>
          </p:cNvPr>
          <p:cNvCxnSpPr>
            <a:cxnSpLocks/>
            <a:endCxn id="9" idx="2"/>
          </p:cNvCxnSpPr>
          <p:nvPr/>
        </p:nvCxnSpPr>
        <p:spPr>
          <a:xfrm flipV="1">
            <a:off x="3016155" y="4361466"/>
            <a:ext cx="32" cy="228732"/>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E7F4916E-33FC-40F5-B628-49709755DEB9}"/>
              </a:ext>
            </a:extLst>
          </p:cNvPr>
          <p:cNvCxnSpPr>
            <a:cxnSpLocks/>
          </p:cNvCxnSpPr>
          <p:nvPr/>
        </p:nvCxnSpPr>
        <p:spPr>
          <a:xfrm flipV="1">
            <a:off x="10365073" y="4346683"/>
            <a:ext cx="0" cy="227927"/>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a:hlinkClick r:id="rId4" action="ppaction://hlinksldjump"/>
            <a:extLst>
              <a:ext uri="{FF2B5EF4-FFF2-40B4-BE49-F238E27FC236}">
                <a16:creationId xmlns:a16="http://schemas.microsoft.com/office/drawing/2014/main" id="{39AC8742-724D-44A1-862D-3B91891EF5BB}"/>
              </a:ext>
            </a:extLst>
          </p:cNvPr>
          <p:cNvSpPr/>
          <p:nvPr/>
        </p:nvSpPr>
        <p:spPr bwMode="auto">
          <a:xfrm>
            <a:off x="122052" y="1272509"/>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35" name="Rectangle 34">
            <a:hlinkClick r:id="rId5" action="ppaction://hlinksldjump"/>
            <a:extLst>
              <a:ext uri="{FF2B5EF4-FFF2-40B4-BE49-F238E27FC236}">
                <a16:creationId xmlns:a16="http://schemas.microsoft.com/office/drawing/2014/main" id="{6CB70DA0-F41B-4F9A-BB81-E215641967B5}"/>
              </a:ext>
            </a:extLst>
          </p:cNvPr>
          <p:cNvSpPr/>
          <p:nvPr/>
        </p:nvSpPr>
        <p:spPr bwMode="auto">
          <a:xfrm>
            <a:off x="122052" y="1976821"/>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36" name="Rectangle 35">
            <a:hlinkClick r:id="rId6" action="ppaction://hlinksldjump"/>
            <a:extLst>
              <a:ext uri="{FF2B5EF4-FFF2-40B4-BE49-F238E27FC236}">
                <a16:creationId xmlns:a16="http://schemas.microsoft.com/office/drawing/2014/main" id="{0CC33C1D-E90E-4CDC-B9C5-8FEB61279183}"/>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37" name="Rectangle 36">
            <a:hlinkClick r:id="rId7" action="ppaction://hlinksldjump"/>
            <a:extLst>
              <a:ext uri="{FF2B5EF4-FFF2-40B4-BE49-F238E27FC236}">
                <a16:creationId xmlns:a16="http://schemas.microsoft.com/office/drawing/2014/main" id="{CC3F924C-818C-4195-9D86-20EE857E0D13}"/>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38" name="Rectangle 37">
            <a:hlinkClick r:id="rId8" action="ppaction://hlinksldjump"/>
            <a:extLst>
              <a:ext uri="{FF2B5EF4-FFF2-40B4-BE49-F238E27FC236}">
                <a16:creationId xmlns:a16="http://schemas.microsoft.com/office/drawing/2014/main" id="{73BF1637-1C24-4157-A0B2-23BECE353701}"/>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39" name="Rectangle 38">
            <a:hlinkClick r:id="rId9" action="ppaction://hlinksldjump"/>
            <a:extLst>
              <a:ext uri="{FF2B5EF4-FFF2-40B4-BE49-F238E27FC236}">
                <a16:creationId xmlns:a16="http://schemas.microsoft.com/office/drawing/2014/main" id="{8AAEF24D-553F-439C-84A9-C763CB53CCB0}"/>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40" name="Rectangle 39">
            <a:hlinkClick r:id="rId10" action="ppaction://hlinksldjump"/>
            <a:extLst>
              <a:ext uri="{FF2B5EF4-FFF2-40B4-BE49-F238E27FC236}">
                <a16:creationId xmlns:a16="http://schemas.microsoft.com/office/drawing/2014/main" id="{F5E0B83A-9385-44EC-AF58-E493B67E4051}"/>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1" name="Rectangle 40">
            <a:hlinkClick r:id="rId11" action="ppaction://hlinksldjump"/>
            <a:extLst>
              <a:ext uri="{FF2B5EF4-FFF2-40B4-BE49-F238E27FC236}">
                <a16:creationId xmlns:a16="http://schemas.microsoft.com/office/drawing/2014/main" id="{E921AE30-77BE-4CFF-9298-488BBFB42F2C}"/>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2" name="Rectangle 41">
            <a:hlinkClick r:id="rId12" action="ppaction://hlinksldjump"/>
            <a:extLst>
              <a:ext uri="{FF2B5EF4-FFF2-40B4-BE49-F238E27FC236}">
                <a16:creationId xmlns:a16="http://schemas.microsoft.com/office/drawing/2014/main" id="{4ABFE176-C57B-4094-BED4-F8946890E716}"/>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43" name="Rectangle 42">
            <a:hlinkClick r:id="rId13" action="ppaction://hlinksldjump"/>
            <a:extLst>
              <a:ext uri="{FF2B5EF4-FFF2-40B4-BE49-F238E27FC236}">
                <a16:creationId xmlns:a16="http://schemas.microsoft.com/office/drawing/2014/main" id="{EDFEEAE3-178B-4F01-B02E-ECAD24D9A529}"/>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8775861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4DE46-CA8E-4093-BB0F-89E6745679F8}"/>
              </a:ext>
            </a:extLst>
          </p:cNvPr>
          <p:cNvSpPr>
            <a:spLocks noGrp="1"/>
          </p:cNvSpPr>
          <p:nvPr>
            <p:ph type="title"/>
          </p:nvPr>
        </p:nvSpPr>
        <p:spPr/>
        <p:txBody>
          <a:bodyPr/>
          <a:lstStyle/>
          <a:p>
            <a:r>
              <a:rPr lang="fr-FR" dirty="0"/>
              <a:t>Réglementation</a:t>
            </a:r>
          </a:p>
        </p:txBody>
      </p:sp>
      <p:sp>
        <p:nvSpPr>
          <p:cNvPr id="3" name="Espace réservé du texte 2">
            <a:extLst>
              <a:ext uri="{FF2B5EF4-FFF2-40B4-BE49-F238E27FC236}">
                <a16:creationId xmlns:a16="http://schemas.microsoft.com/office/drawing/2014/main" id="{2CDAAF08-200D-42C6-8670-3BB56DBC2A91}"/>
              </a:ext>
            </a:extLst>
          </p:cNvPr>
          <p:cNvSpPr>
            <a:spLocks noGrp="1"/>
          </p:cNvSpPr>
          <p:nvPr>
            <p:ph type="body" sz="quarter" idx="10"/>
          </p:nvPr>
        </p:nvSpPr>
        <p:spPr>
          <a:xfrm>
            <a:off x="1826926" y="700333"/>
            <a:ext cx="9777984" cy="991041"/>
          </a:xfrm>
        </p:spPr>
        <p:txBody>
          <a:bodyPr/>
          <a:lstStyle/>
          <a:p>
            <a:r>
              <a:rPr lang="fr-FR" sz="1400" b="1" dirty="0"/>
              <a:t>2018</a:t>
            </a:r>
            <a:r>
              <a:rPr lang="fr-FR" sz="1400" dirty="0"/>
              <a:t> (Septembre), tous les sites des administrations doivent être accessibles</a:t>
            </a:r>
          </a:p>
          <a:p>
            <a:r>
              <a:rPr lang="fr-FR" sz="1400" b="1" dirty="0"/>
              <a:t>2020</a:t>
            </a:r>
            <a:r>
              <a:rPr lang="fr-FR" sz="1400" dirty="0"/>
              <a:t>, 1er contrôle annuel des sites internet</a:t>
            </a:r>
          </a:p>
          <a:p>
            <a:r>
              <a:rPr lang="fr-FR" sz="1400" b="1" dirty="0"/>
              <a:t>2021</a:t>
            </a:r>
            <a:r>
              <a:rPr lang="fr-FR" sz="1400" dirty="0"/>
              <a:t>, 1er contrôle annuel des applications mobiles</a:t>
            </a:r>
          </a:p>
          <a:p>
            <a:r>
              <a:rPr lang="fr-FR" sz="1400" b="1" dirty="0"/>
              <a:t>23 décembre 2021</a:t>
            </a:r>
            <a:r>
              <a:rPr lang="fr-FR" sz="1400" dirty="0"/>
              <a:t>, 1er rapport de la France à la Commission Européenne</a:t>
            </a:r>
          </a:p>
        </p:txBody>
      </p:sp>
      <p:sp>
        <p:nvSpPr>
          <p:cNvPr id="36" name="Rectangle : coins arrondis 35">
            <a:extLst>
              <a:ext uri="{FF2B5EF4-FFF2-40B4-BE49-F238E27FC236}">
                <a16:creationId xmlns:a16="http://schemas.microsoft.com/office/drawing/2014/main" id="{3962C08C-34CB-45E3-B06D-B34B8E7B45DC}"/>
              </a:ext>
            </a:extLst>
          </p:cNvPr>
          <p:cNvSpPr/>
          <p:nvPr/>
        </p:nvSpPr>
        <p:spPr>
          <a:xfrm>
            <a:off x="5767223" y="3632924"/>
            <a:ext cx="1861794" cy="2319635"/>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Rehabilitation</a:t>
            </a:r>
            <a:r>
              <a:rPr lang="fr-FR" sz="1400" dirty="0">
                <a:solidFill>
                  <a:schemeClr val="tx1"/>
                </a:solidFill>
              </a:rPr>
              <a:t> </a:t>
            </a:r>
            <a:r>
              <a:rPr lang="fr-FR" sz="1400" dirty="0" err="1">
                <a:solidFill>
                  <a:schemeClr val="tx1"/>
                </a:solidFill>
              </a:rPr>
              <a:t>Act</a:t>
            </a:r>
            <a:r>
              <a:rPr lang="fr-FR" sz="1400" dirty="0">
                <a:solidFill>
                  <a:schemeClr val="tx1"/>
                </a:solidFill>
              </a:rPr>
              <a:t> de 1973</a:t>
            </a:r>
          </a:p>
        </p:txBody>
      </p:sp>
      <p:sp>
        <p:nvSpPr>
          <p:cNvPr id="37" name="Rectangle : coins arrondis 36">
            <a:extLst>
              <a:ext uri="{FF2B5EF4-FFF2-40B4-BE49-F238E27FC236}">
                <a16:creationId xmlns:a16="http://schemas.microsoft.com/office/drawing/2014/main" id="{CC958C0F-B04D-48D4-AC76-379CAC9012A2}"/>
              </a:ext>
            </a:extLst>
          </p:cNvPr>
          <p:cNvSpPr/>
          <p:nvPr/>
        </p:nvSpPr>
        <p:spPr>
          <a:xfrm>
            <a:off x="3895820" y="4304611"/>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Civil </a:t>
            </a:r>
            <a:r>
              <a:rPr lang="fr-FR" sz="1400" dirty="0" err="1">
                <a:solidFill>
                  <a:schemeClr val="tx1"/>
                </a:solidFill>
              </a:rPr>
              <a:t>Rights</a:t>
            </a:r>
            <a:endParaRPr lang="fr-FR" sz="1400" dirty="0">
              <a:solidFill>
                <a:schemeClr val="tx1"/>
              </a:solidFill>
            </a:endParaRPr>
          </a:p>
          <a:p>
            <a:pPr algn="ctr"/>
            <a:r>
              <a:rPr lang="fr-FR" sz="1400" dirty="0" err="1">
                <a:solidFill>
                  <a:schemeClr val="tx1"/>
                </a:solidFill>
              </a:rPr>
              <a:t>Act</a:t>
            </a:r>
            <a:endParaRPr lang="fr-FR" sz="1400" dirty="0">
              <a:solidFill>
                <a:schemeClr val="tx1"/>
              </a:solidFill>
            </a:endParaRPr>
          </a:p>
        </p:txBody>
      </p:sp>
      <p:sp>
        <p:nvSpPr>
          <p:cNvPr id="38" name="Rectangle : coins arrondis 37">
            <a:extLst>
              <a:ext uri="{FF2B5EF4-FFF2-40B4-BE49-F238E27FC236}">
                <a16:creationId xmlns:a16="http://schemas.microsoft.com/office/drawing/2014/main" id="{64219561-1520-4D72-8156-2EE1DF2B9C7E}"/>
              </a:ext>
            </a:extLst>
          </p:cNvPr>
          <p:cNvSpPr/>
          <p:nvPr/>
        </p:nvSpPr>
        <p:spPr>
          <a:xfrm>
            <a:off x="1826926" y="3632923"/>
            <a:ext cx="1886155" cy="2319635"/>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err="1">
                <a:solidFill>
                  <a:schemeClr val="tx1"/>
                </a:solidFill>
              </a:rPr>
              <a:t>Americans</a:t>
            </a:r>
            <a:r>
              <a:rPr lang="fr-FR" sz="1400" dirty="0">
                <a:solidFill>
                  <a:schemeClr val="tx1"/>
                </a:solidFill>
              </a:rPr>
              <a:t> </a:t>
            </a:r>
            <a:r>
              <a:rPr lang="fr-FR" sz="1400" dirty="0" err="1">
                <a:solidFill>
                  <a:schemeClr val="tx1"/>
                </a:solidFill>
              </a:rPr>
              <a:t>with</a:t>
            </a:r>
            <a:r>
              <a:rPr lang="fr-FR" sz="1400" dirty="0">
                <a:solidFill>
                  <a:schemeClr val="tx1"/>
                </a:solidFill>
              </a:rPr>
              <a:t> </a:t>
            </a:r>
            <a:r>
              <a:rPr lang="fr-FR" sz="1400" dirty="0" err="1">
                <a:solidFill>
                  <a:schemeClr val="tx1"/>
                </a:solidFill>
              </a:rPr>
              <a:t>Disabilities</a:t>
            </a:r>
            <a:endParaRPr lang="fr-FR" sz="1400" dirty="0">
              <a:solidFill>
                <a:schemeClr val="tx1"/>
              </a:solidFill>
            </a:endParaRPr>
          </a:p>
          <a:p>
            <a:pPr algn="ctr"/>
            <a:r>
              <a:rPr lang="fr-FR" sz="1400" dirty="0" err="1">
                <a:solidFill>
                  <a:schemeClr val="tx1"/>
                </a:solidFill>
              </a:rPr>
              <a:t>Act</a:t>
            </a:r>
            <a:endParaRPr lang="fr-FR" sz="1400" dirty="0">
              <a:solidFill>
                <a:schemeClr val="tx1"/>
              </a:solidFill>
            </a:endParaRPr>
          </a:p>
        </p:txBody>
      </p:sp>
      <p:sp>
        <p:nvSpPr>
          <p:cNvPr id="39" name="Rectangle : coins arrondis 38">
            <a:extLst>
              <a:ext uri="{FF2B5EF4-FFF2-40B4-BE49-F238E27FC236}">
                <a16:creationId xmlns:a16="http://schemas.microsoft.com/office/drawing/2014/main" id="{A81C2CF5-1825-424D-AFB6-0193416535F6}"/>
              </a:ext>
            </a:extLst>
          </p:cNvPr>
          <p:cNvSpPr/>
          <p:nvPr/>
        </p:nvSpPr>
        <p:spPr>
          <a:xfrm>
            <a:off x="5869183" y="4278603"/>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Section 504</a:t>
            </a:r>
          </a:p>
        </p:txBody>
      </p:sp>
      <p:sp>
        <p:nvSpPr>
          <p:cNvPr id="40" name="Rectangle : coins arrondis 39">
            <a:extLst>
              <a:ext uri="{FF2B5EF4-FFF2-40B4-BE49-F238E27FC236}">
                <a16:creationId xmlns:a16="http://schemas.microsoft.com/office/drawing/2014/main" id="{03068FA0-9919-4D8E-955C-1E96C1C14E02}"/>
              </a:ext>
            </a:extLst>
          </p:cNvPr>
          <p:cNvSpPr/>
          <p:nvPr/>
        </p:nvSpPr>
        <p:spPr>
          <a:xfrm>
            <a:off x="5869183" y="5097121"/>
            <a:ext cx="1655180" cy="657584"/>
          </a:xfrm>
          <a:prstGeom prst="round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a:solidFill>
                  <a:schemeClr val="tx1"/>
                </a:solidFill>
              </a:rPr>
              <a:t>Section 508</a:t>
            </a:r>
          </a:p>
        </p:txBody>
      </p:sp>
      <p:sp>
        <p:nvSpPr>
          <p:cNvPr id="41" name="Rectangle : coins arrondis 40">
            <a:extLst>
              <a:ext uri="{FF2B5EF4-FFF2-40B4-BE49-F238E27FC236}">
                <a16:creationId xmlns:a16="http://schemas.microsoft.com/office/drawing/2014/main" id="{25C3ACC2-DDC7-4E39-B242-1BC5124F3305}"/>
              </a:ext>
            </a:extLst>
          </p:cNvPr>
          <p:cNvSpPr/>
          <p:nvPr/>
        </p:nvSpPr>
        <p:spPr>
          <a:xfrm>
            <a:off x="1940982" y="5097121"/>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Titre II</a:t>
            </a:r>
          </a:p>
          <a:p>
            <a:pPr algn="ctr"/>
            <a:r>
              <a:rPr lang="fr-FR" sz="1600" dirty="0">
                <a:solidFill>
                  <a:schemeClr val="tx1"/>
                </a:solidFill>
              </a:rPr>
              <a:t>(</a:t>
            </a:r>
            <a:r>
              <a:rPr lang="fr-FR" sz="1200" dirty="0">
                <a:solidFill>
                  <a:schemeClr val="tx1"/>
                </a:solidFill>
              </a:rPr>
              <a:t>Administration</a:t>
            </a:r>
            <a:r>
              <a:rPr lang="fr-FR" sz="1600" dirty="0">
                <a:solidFill>
                  <a:schemeClr val="tx1"/>
                </a:solidFill>
              </a:rPr>
              <a:t>)</a:t>
            </a:r>
          </a:p>
        </p:txBody>
      </p:sp>
      <p:sp>
        <p:nvSpPr>
          <p:cNvPr id="42" name="Rectangle : coins arrondis 41">
            <a:extLst>
              <a:ext uri="{FF2B5EF4-FFF2-40B4-BE49-F238E27FC236}">
                <a16:creationId xmlns:a16="http://schemas.microsoft.com/office/drawing/2014/main" id="{FEF08AD2-235F-4032-BBBB-37F8F7DB6B2B}"/>
              </a:ext>
            </a:extLst>
          </p:cNvPr>
          <p:cNvSpPr/>
          <p:nvPr/>
        </p:nvSpPr>
        <p:spPr>
          <a:xfrm>
            <a:off x="5095884" y="2358081"/>
            <a:ext cx="6680040" cy="3775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Convention relative aux droits des personnes handicapées</a:t>
            </a:r>
          </a:p>
        </p:txBody>
      </p:sp>
      <p:sp>
        <p:nvSpPr>
          <p:cNvPr id="43" name="Rectangle : coins arrondis 42">
            <a:extLst>
              <a:ext uri="{FF2B5EF4-FFF2-40B4-BE49-F238E27FC236}">
                <a16:creationId xmlns:a16="http://schemas.microsoft.com/office/drawing/2014/main" id="{090F5A54-D9F9-4D9B-A7EE-EA7D777AC7CC}"/>
              </a:ext>
            </a:extLst>
          </p:cNvPr>
          <p:cNvSpPr/>
          <p:nvPr/>
        </p:nvSpPr>
        <p:spPr>
          <a:xfrm>
            <a:off x="7828498" y="4478808"/>
            <a:ext cx="1886154"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Stratégie européenne 2010-2020 </a:t>
            </a:r>
          </a:p>
        </p:txBody>
      </p:sp>
      <p:sp>
        <p:nvSpPr>
          <p:cNvPr id="44" name="Rectangle : coins arrondis 43">
            <a:extLst>
              <a:ext uri="{FF2B5EF4-FFF2-40B4-BE49-F238E27FC236}">
                <a16:creationId xmlns:a16="http://schemas.microsoft.com/office/drawing/2014/main" id="{4DEE3565-C597-4BDE-B8A6-0C4C0C196DCC}"/>
              </a:ext>
            </a:extLst>
          </p:cNvPr>
          <p:cNvSpPr/>
          <p:nvPr/>
        </p:nvSpPr>
        <p:spPr>
          <a:xfrm>
            <a:off x="7828496" y="3657700"/>
            <a:ext cx="1886155"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Directive (UE) 2016/2102</a:t>
            </a:r>
          </a:p>
        </p:txBody>
      </p:sp>
      <p:sp>
        <p:nvSpPr>
          <p:cNvPr id="45" name="Rectangle : coins arrondis 44">
            <a:extLst>
              <a:ext uri="{FF2B5EF4-FFF2-40B4-BE49-F238E27FC236}">
                <a16:creationId xmlns:a16="http://schemas.microsoft.com/office/drawing/2014/main" id="{AEAAD7F5-8083-4EBE-A023-694C93CEEC7F}"/>
              </a:ext>
            </a:extLst>
          </p:cNvPr>
          <p:cNvSpPr/>
          <p:nvPr/>
        </p:nvSpPr>
        <p:spPr>
          <a:xfrm>
            <a:off x="7828498" y="5294974"/>
            <a:ext cx="1861795" cy="657584"/>
          </a:xfrm>
          <a:prstGeom prst="round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i="1" dirty="0">
                <a:solidFill>
                  <a:schemeClr val="tx1"/>
                </a:solidFill>
              </a:rPr>
              <a:t>Standard Européen EN 301 549</a:t>
            </a:r>
          </a:p>
        </p:txBody>
      </p:sp>
      <p:sp>
        <p:nvSpPr>
          <p:cNvPr id="46" name="Rectangle : coins arrondis 45">
            <a:extLst>
              <a:ext uri="{FF2B5EF4-FFF2-40B4-BE49-F238E27FC236}">
                <a16:creationId xmlns:a16="http://schemas.microsoft.com/office/drawing/2014/main" id="{437429EC-12F4-4A50-B605-44EB8A54E8A9}"/>
              </a:ext>
            </a:extLst>
          </p:cNvPr>
          <p:cNvSpPr/>
          <p:nvPr/>
        </p:nvSpPr>
        <p:spPr>
          <a:xfrm>
            <a:off x="9914130" y="3657189"/>
            <a:ext cx="1861794" cy="1488610"/>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loi n° 2005-102 du 11 février 2005</a:t>
            </a:r>
          </a:p>
        </p:txBody>
      </p:sp>
      <p:sp>
        <p:nvSpPr>
          <p:cNvPr id="47" name="Rectangle : coins arrondis 46">
            <a:extLst>
              <a:ext uri="{FF2B5EF4-FFF2-40B4-BE49-F238E27FC236}">
                <a16:creationId xmlns:a16="http://schemas.microsoft.com/office/drawing/2014/main" id="{86E9804A-62B1-451A-AF3F-E308FF9C0BCC}"/>
              </a:ext>
            </a:extLst>
          </p:cNvPr>
          <p:cNvSpPr/>
          <p:nvPr/>
        </p:nvSpPr>
        <p:spPr>
          <a:xfrm>
            <a:off x="10019029" y="4324121"/>
            <a:ext cx="1655180" cy="65758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Article 47-5</a:t>
            </a:r>
          </a:p>
        </p:txBody>
      </p:sp>
      <p:sp>
        <p:nvSpPr>
          <p:cNvPr id="48" name="Rectangle 47">
            <a:extLst>
              <a:ext uri="{FF2B5EF4-FFF2-40B4-BE49-F238E27FC236}">
                <a16:creationId xmlns:a16="http://schemas.microsoft.com/office/drawing/2014/main" id="{33E652DF-178C-4549-9F30-1BACD2343F48}"/>
              </a:ext>
            </a:extLst>
          </p:cNvPr>
          <p:cNvSpPr/>
          <p:nvPr/>
        </p:nvSpPr>
        <p:spPr>
          <a:xfrm>
            <a:off x="1826926" y="2933495"/>
            <a:ext cx="5802091" cy="377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Etats-Unis d’Amérique</a:t>
            </a:r>
          </a:p>
        </p:txBody>
      </p:sp>
      <p:sp>
        <p:nvSpPr>
          <p:cNvPr id="49" name="Rectangle 48">
            <a:extLst>
              <a:ext uri="{FF2B5EF4-FFF2-40B4-BE49-F238E27FC236}">
                <a16:creationId xmlns:a16="http://schemas.microsoft.com/office/drawing/2014/main" id="{F5567C4F-2115-425B-A9BC-FBE672D235C5}"/>
              </a:ext>
            </a:extLst>
          </p:cNvPr>
          <p:cNvSpPr/>
          <p:nvPr/>
        </p:nvSpPr>
        <p:spPr>
          <a:xfrm>
            <a:off x="5095884" y="1782667"/>
            <a:ext cx="6680040" cy="377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Organisation des Nations Unies</a:t>
            </a:r>
          </a:p>
        </p:txBody>
      </p:sp>
      <p:sp>
        <p:nvSpPr>
          <p:cNvPr id="50" name="Rectangle 49">
            <a:extLst>
              <a:ext uri="{FF2B5EF4-FFF2-40B4-BE49-F238E27FC236}">
                <a16:creationId xmlns:a16="http://schemas.microsoft.com/office/drawing/2014/main" id="{1A3EF3DE-8425-47E7-BCD5-A6F82DDF59B7}"/>
              </a:ext>
            </a:extLst>
          </p:cNvPr>
          <p:cNvSpPr/>
          <p:nvPr/>
        </p:nvSpPr>
        <p:spPr>
          <a:xfrm>
            <a:off x="7828496" y="2933495"/>
            <a:ext cx="1886156" cy="5259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fr-FR" sz="1600" b="1" dirty="0">
                <a:solidFill>
                  <a:schemeClr val="bg1"/>
                </a:solidFill>
              </a:rPr>
              <a:t>Commission Européenne</a:t>
            </a:r>
          </a:p>
        </p:txBody>
      </p:sp>
      <p:sp>
        <p:nvSpPr>
          <p:cNvPr id="51" name="Rectangle 50">
            <a:extLst>
              <a:ext uri="{FF2B5EF4-FFF2-40B4-BE49-F238E27FC236}">
                <a16:creationId xmlns:a16="http://schemas.microsoft.com/office/drawing/2014/main" id="{45CDCEB7-0023-46DF-912D-7CFEFD4BF51A}"/>
              </a:ext>
            </a:extLst>
          </p:cNvPr>
          <p:cNvSpPr/>
          <p:nvPr/>
        </p:nvSpPr>
        <p:spPr>
          <a:xfrm>
            <a:off x="9914130" y="3081922"/>
            <a:ext cx="1861794" cy="3775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France</a:t>
            </a:r>
          </a:p>
        </p:txBody>
      </p:sp>
      <p:sp>
        <p:nvSpPr>
          <p:cNvPr id="52" name="Rectangle : coins arrondis 51">
            <a:extLst>
              <a:ext uri="{FF2B5EF4-FFF2-40B4-BE49-F238E27FC236}">
                <a16:creationId xmlns:a16="http://schemas.microsoft.com/office/drawing/2014/main" id="{033F82BC-4C62-4BE0-832A-6A1AB180F362}"/>
              </a:ext>
            </a:extLst>
          </p:cNvPr>
          <p:cNvSpPr/>
          <p:nvPr/>
        </p:nvSpPr>
        <p:spPr>
          <a:xfrm>
            <a:off x="1833440" y="6311646"/>
            <a:ext cx="9942483" cy="377560"/>
          </a:xfrm>
          <a:prstGeom prst="round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dirty="0">
                <a:solidFill>
                  <a:schemeClr val="tx1"/>
                </a:solidFill>
              </a:rPr>
              <a:t>Règles d’accessibilité W3C / WAI / WCAG 2.0</a:t>
            </a:r>
          </a:p>
        </p:txBody>
      </p:sp>
      <p:sp>
        <p:nvSpPr>
          <p:cNvPr id="53" name="Rectangle : coins arrondis 52">
            <a:extLst>
              <a:ext uri="{FF2B5EF4-FFF2-40B4-BE49-F238E27FC236}">
                <a16:creationId xmlns:a16="http://schemas.microsoft.com/office/drawing/2014/main" id="{8B2E0760-8617-4527-A7AD-CD1376FEEBD8}"/>
              </a:ext>
            </a:extLst>
          </p:cNvPr>
          <p:cNvSpPr/>
          <p:nvPr/>
        </p:nvSpPr>
        <p:spPr>
          <a:xfrm>
            <a:off x="9914130" y="5294974"/>
            <a:ext cx="1861794" cy="657584"/>
          </a:xfrm>
          <a:prstGeom prst="round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tx1"/>
                </a:solidFill>
              </a:rPr>
              <a:t>RGAA</a:t>
            </a:r>
            <a:r>
              <a:rPr lang="fr-FR" sz="1200" i="1" dirty="0">
                <a:solidFill>
                  <a:schemeClr val="tx1"/>
                </a:solidFill>
              </a:rPr>
              <a:t>, référentiel général d’accessibilité pour les administrations</a:t>
            </a:r>
          </a:p>
        </p:txBody>
      </p:sp>
      <p:sp>
        <p:nvSpPr>
          <p:cNvPr id="54" name="Flèche : droite 53">
            <a:extLst>
              <a:ext uri="{FF2B5EF4-FFF2-40B4-BE49-F238E27FC236}">
                <a16:creationId xmlns:a16="http://schemas.microsoft.com/office/drawing/2014/main" id="{825FAD7D-FCB9-4878-B1D9-2CC5F5AAA3AB}"/>
              </a:ext>
            </a:extLst>
          </p:cNvPr>
          <p:cNvSpPr/>
          <p:nvPr/>
        </p:nvSpPr>
        <p:spPr>
          <a:xfrm>
            <a:off x="5580436" y="4432141"/>
            <a:ext cx="239071" cy="33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lèche : droite 54">
            <a:extLst>
              <a:ext uri="{FF2B5EF4-FFF2-40B4-BE49-F238E27FC236}">
                <a16:creationId xmlns:a16="http://schemas.microsoft.com/office/drawing/2014/main" id="{2FAFCD42-DFEB-4DCC-9CA6-E611653AB266}"/>
              </a:ext>
            </a:extLst>
          </p:cNvPr>
          <p:cNvSpPr/>
          <p:nvPr/>
        </p:nvSpPr>
        <p:spPr>
          <a:xfrm>
            <a:off x="3649499" y="5258080"/>
            <a:ext cx="2170008" cy="33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Flèche : droite 55">
            <a:extLst>
              <a:ext uri="{FF2B5EF4-FFF2-40B4-BE49-F238E27FC236}">
                <a16:creationId xmlns:a16="http://schemas.microsoft.com/office/drawing/2014/main" id="{C11066F7-E9F5-474E-A868-6063DD43A410}"/>
              </a:ext>
            </a:extLst>
          </p:cNvPr>
          <p:cNvSpPr/>
          <p:nvPr/>
        </p:nvSpPr>
        <p:spPr>
          <a:xfrm>
            <a:off x="9622156" y="3805763"/>
            <a:ext cx="383020" cy="33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Flèche : droite 56">
            <a:extLst>
              <a:ext uri="{FF2B5EF4-FFF2-40B4-BE49-F238E27FC236}">
                <a16:creationId xmlns:a16="http://schemas.microsoft.com/office/drawing/2014/main" id="{E50781E3-54F4-4DC9-A3A0-44BCCBFFD7A9}"/>
              </a:ext>
            </a:extLst>
          </p:cNvPr>
          <p:cNvSpPr/>
          <p:nvPr/>
        </p:nvSpPr>
        <p:spPr>
          <a:xfrm rot="5400000">
            <a:off x="11120073" y="4974226"/>
            <a:ext cx="231006" cy="33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8BD1FB8E-8530-4C62-AC0C-2B2C6E6762BD}"/>
              </a:ext>
            </a:extLst>
          </p:cNvPr>
          <p:cNvSpPr/>
          <p:nvPr/>
        </p:nvSpPr>
        <p:spPr>
          <a:xfrm>
            <a:off x="10846619" y="4719131"/>
            <a:ext cx="777914" cy="26238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rPr>
              <a:t>Public</a:t>
            </a:r>
            <a:endParaRPr lang="fr-FR" sz="1600" dirty="0">
              <a:solidFill>
                <a:schemeClr val="tx1"/>
              </a:solidFill>
            </a:endParaRPr>
          </a:p>
        </p:txBody>
      </p:sp>
      <p:sp>
        <p:nvSpPr>
          <p:cNvPr id="59" name="Rectangle : coins arrondis 58">
            <a:extLst>
              <a:ext uri="{FF2B5EF4-FFF2-40B4-BE49-F238E27FC236}">
                <a16:creationId xmlns:a16="http://schemas.microsoft.com/office/drawing/2014/main" id="{E4348555-EBA3-4177-A5AB-5DEEAA36F7B9}"/>
              </a:ext>
            </a:extLst>
          </p:cNvPr>
          <p:cNvSpPr/>
          <p:nvPr/>
        </p:nvSpPr>
        <p:spPr>
          <a:xfrm>
            <a:off x="10068705" y="4719131"/>
            <a:ext cx="777914" cy="26238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rPr>
              <a:t>Privé</a:t>
            </a:r>
            <a:endParaRPr lang="fr-FR" sz="1600" dirty="0">
              <a:solidFill>
                <a:schemeClr val="tx1"/>
              </a:solidFill>
            </a:endParaRPr>
          </a:p>
        </p:txBody>
      </p:sp>
      <p:sp>
        <p:nvSpPr>
          <p:cNvPr id="60" name="Flèche : droite 59">
            <a:extLst>
              <a:ext uri="{FF2B5EF4-FFF2-40B4-BE49-F238E27FC236}">
                <a16:creationId xmlns:a16="http://schemas.microsoft.com/office/drawing/2014/main" id="{3116A324-CBBD-44FA-9035-681082A795EB}"/>
              </a:ext>
            </a:extLst>
          </p:cNvPr>
          <p:cNvSpPr/>
          <p:nvPr/>
        </p:nvSpPr>
        <p:spPr>
          <a:xfrm rot="8509592">
            <a:off x="9560435" y="5047322"/>
            <a:ext cx="508656" cy="195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Flèche : bas 60">
            <a:extLst>
              <a:ext uri="{FF2B5EF4-FFF2-40B4-BE49-F238E27FC236}">
                <a16:creationId xmlns:a16="http://schemas.microsoft.com/office/drawing/2014/main" id="{FF63705D-D8E0-4F37-AF47-606DD80ACE26}"/>
              </a:ext>
            </a:extLst>
          </p:cNvPr>
          <p:cNvSpPr/>
          <p:nvPr/>
        </p:nvSpPr>
        <p:spPr>
          <a:xfrm rot="10800000">
            <a:off x="6572342" y="5798255"/>
            <a:ext cx="248855" cy="45876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Flèche : bas 61">
            <a:extLst>
              <a:ext uri="{FF2B5EF4-FFF2-40B4-BE49-F238E27FC236}">
                <a16:creationId xmlns:a16="http://schemas.microsoft.com/office/drawing/2014/main" id="{3CB63AFE-A343-49A8-BC55-A2E92E8B0992}"/>
              </a:ext>
            </a:extLst>
          </p:cNvPr>
          <p:cNvSpPr/>
          <p:nvPr/>
        </p:nvSpPr>
        <p:spPr>
          <a:xfrm rot="10800000">
            <a:off x="8647144" y="6003894"/>
            <a:ext cx="248855" cy="2531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Flèche : bas 62">
            <a:extLst>
              <a:ext uri="{FF2B5EF4-FFF2-40B4-BE49-F238E27FC236}">
                <a16:creationId xmlns:a16="http://schemas.microsoft.com/office/drawing/2014/main" id="{0011C3BC-EA2C-49A0-A411-EDF1D89D7C08}"/>
              </a:ext>
            </a:extLst>
          </p:cNvPr>
          <p:cNvSpPr/>
          <p:nvPr/>
        </p:nvSpPr>
        <p:spPr>
          <a:xfrm rot="10800000">
            <a:off x="10720598" y="6003894"/>
            <a:ext cx="248855" cy="2531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Image 63">
            <a:extLst>
              <a:ext uri="{FF2B5EF4-FFF2-40B4-BE49-F238E27FC236}">
                <a16:creationId xmlns:a16="http://schemas.microsoft.com/office/drawing/2014/main" id="{66EADE40-5793-4E3A-AE6F-D7BEDAF0DE88}"/>
              </a:ext>
            </a:extLst>
          </p:cNvPr>
          <p:cNvPicPr>
            <a:picLocks noChangeAspect="1"/>
          </p:cNvPicPr>
          <p:nvPr/>
        </p:nvPicPr>
        <p:blipFill>
          <a:blip r:embed="rId2"/>
          <a:stretch>
            <a:fillRect/>
          </a:stretch>
        </p:blipFill>
        <p:spPr>
          <a:xfrm>
            <a:off x="5096126" y="1791348"/>
            <a:ext cx="433326" cy="372216"/>
          </a:xfrm>
          <a:prstGeom prst="rect">
            <a:avLst/>
          </a:prstGeom>
        </p:spPr>
      </p:pic>
      <p:pic>
        <p:nvPicPr>
          <p:cNvPr id="65" name="Image 64">
            <a:extLst>
              <a:ext uri="{FF2B5EF4-FFF2-40B4-BE49-F238E27FC236}">
                <a16:creationId xmlns:a16="http://schemas.microsoft.com/office/drawing/2014/main" id="{5D4C4E36-B269-4503-B5FB-4CD33ABC387C}"/>
              </a:ext>
            </a:extLst>
          </p:cNvPr>
          <p:cNvPicPr>
            <a:picLocks noChangeAspect="1"/>
          </p:cNvPicPr>
          <p:nvPr/>
        </p:nvPicPr>
        <p:blipFill>
          <a:blip r:embed="rId3"/>
          <a:stretch>
            <a:fillRect/>
          </a:stretch>
        </p:blipFill>
        <p:spPr>
          <a:xfrm>
            <a:off x="1833441" y="2933495"/>
            <a:ext cx="713441" cy="377560"/>
          </a:xfrm>
          <a:prstGeom prst="rect">
            <a:avLst/>
          </a:prstGeom>
        </p:spPr>
      </p:pic>
      <p:pic>
        <p:nvPicPr>
          <p:cNvPr id="66" name="Image 65">
            <a:extLst>
              <a:ext uri="{FF2B5EF4-FFF2-40B4-BE49-F238E27FC236}">
                <a16:creationId xmlns:a16="http://schemas.microsoft.com/office/drawing/2014/main" id="{32CD697A-F2EC-486B-92CC-677949C9FDC5}"/>
              </a:ext>
            </a:extLst>
          </p:cNvPr>
          <p:cNvPicPr>
            <a:picLocks noChangeAspect="1"/>
          </p:cNvPicPr>
          <p:nvPr/>
        </p:nvPicPr>
        <p:blipFill>
          <a:blip r:embed="rId4"/>
          <a:stretch>
            <a:fillRect/>
          </a:stretch>
        </p:blipFill>
        <p:spPr>
          <a:xfrm>
            <a:off x="7828496" y="2930158"/>
            <a:ext cx="518928" cy="527551"/>
          </a:xfrm>
          <a:prstGeom prst="rect">
            <a:avLst/>
          </a:prstGeom>
        </p:spPr>
      </p:pic>
      <p:pic>
        <p:nvPicPr>
          <p:cNvPr id="67" name="Image 66">
            <a:extLst>
              <a:ext uri="{FF2B5EF4-FFF2-40B4-BE49-F238E27FC236}">
                <a16:creationId xmlns:a16="http://schemas.microsoft.com/office/drawing/2014/main" id="{97247346-F104-400D-9D17-B8790E2514FF}"/>
              </a:ext>
            </a:extLst>
          </p:cNvPr>
          <p:cNvPicPr>
            <a:picLocks noChangeAspect="1"/>
          </p:cNvPicPr>
          <p:nvPr/>
        </p:nvPicPr>
        <p:blipFill>
          <a:blip r:embed="rId5"/>
          <a:stretch>
            <a:fillRect/>
          </a:stretch>
        </p:blipFill>
        <p:spPr>
          <a:xfrm>
            <a:off x="9914617" y="3089402"/>
            <a:ext cx="543045" cy="365230"/>
          </a:xfrm>
          <a:prstGeom prst="rect">
            <a:avLst/>
          </a:prstGeom>
        </p:spPr>
      </p:pic>
      <p:sp>
        <p:nvSpPr>
          <p:cNvPr id="70" name="Flèche : double flèche horizontale 69">
            <a:extLst>
              <a:ext uri="{FF2B5EF4-FFF2-40B4-BE49-F238E27FC236}">
                <a16:creationId xmlns:a16="http://schemas.microsoft.com/office/drawing/2014/main" id="{13F9DF0B-2202-49C4-9174-B8573C1ACFF4}"/>
              </a:ext>
            </a:extLst>
          </p:cNvPr>
          <p:cNvSpPr/>
          <p:nvPr/>
        </p:nvSpPr>
        <p:spPr bwMode="auto">
          <a:xfrm>
            <a:off x="7524363" y="5353168"/>
            <a:ext cx="291441" cy="23641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Espace réservé du numéro de diapositive 3">
            <a:extLst>
              <a:ext uri="{FF2B5EF4-FFF2-40B4-BE49-F238E27FC236}">
                <a16:creationId xmlns:a16="http://schemas.microsoft.com/office/drawing/2014/main" id="{E90E4E4F-3A9C-4CCC-93F4-8BB49A2FEBDC}"/>
              </a:ext>
            </a:extLst>
          </p:cNvPr>
          <p:cNvSpPr>
            <a:spLocks noGrp="1"/>
          </p:cNvSpPr>
          <p:nvPr>
            <p:ph type="sldNum" sz="quarter" idx="12"/>
          </p:nvPr>
        </p:nvSpPr>
        <p:spPr/>
        <p:txBody>
          <a:bodyPr/>
          <a:lstStyle/>
          <a:p>
            <a:fld id="{E349EFCA-1D56-47B0-9E12-90EC9BA2FE55}" type="slidenum">
              <a:rPr lang="fr-FR" smtClean="0"/>
              <a:pPr/>
              <a:t>7</a:t>
            </a:fld>
            <a:endParaRPr lang="fr-FR" dirty="0"/>
          </a:p>
        </p:txBody>
      </p:sp>
      <p:sp>
        <p:nvSpPr>
          <p:cNvPr id="5" name="ZoneTexte 4">
            <a:extLst>
              <a:ext uri="{FF2B5EF4-FFF2-40B4-BE49-F238E27FC236}">
                <a16:creationId xmlns:a16="http://schemas.microsoft.com/office/drawing/2014/main" id="{D24C167E-5BAF-4A1B-AE26-D3731BD02153}"/>
              </a:ext>
            </a:extLst>
          </p:cNvPr>
          <p:cNvSpPr txBox="1"/>
          <p:nvPr/>
        </p:nvSpPr>
        <p:spPr>
          <a:xfrm rot="20700000">
            <a:off x="9170833" y="465302"/>
            <a:ext cx="2388480" cy="738664"/>
          </a:xfrm>
          <a:prstGeom prst="rect">
            <a:avLst/>
          </a:prstGeom>
          <a:solidFill>
            <a:srgbClr val="FFFF00"/>
          </a:solidFill>
          <a:ln>
            <a:noFill/>
          </a:ln>
        </p:spPr>
        <p:txBody>
          <a:bodyPr wrap="square" lIns="0" tIns="0" rIns="0" bIns="0" rtlCol="0">
            <a:spAutoFit/>
          </a:bodyPr>
          <a:lstStyle/>
          <a:p>
            <a:pPr algn="ctr"/>
            <a:r>
              <a:rPr lang="fr-FR" sz="1600" dirty="0" err="1">
                <a:gradFill>
                  <a:gsLst>
                    <a:gs pos="2917">
                      <a:schemeClr val="tx1"/>
                    </a:gs>
                    <a:gs pos="30000">
                      <a:schemeClr val="tx1"/>
                    </a:gs>
                  </a:gsLst>
                  <a:lin ang="5400000" scaled="0"/>
                </a:gradFill>
              </a:rPr>
              <a:t>European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Accessibility</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Act</a:t>
            </a:r>
            <a:r>
              <a:rPr lang="fr-FR" sz="1600" dirty="0">
                <a:gradFill>
                  <a:gsLst>
                    <a:gs pos="2917">
                      <a:schemeClr val="tx1"/>
                    </a:gs>
                    <a:gs pos="30000">
                      <a:schemeClr val="tx1"/>
                    </a:gs>
                  </a:gsLst>
                  <a:lin ang="5400000" scaled="0"/>
                </a:gradFill>
              </a:rPr>
              <a:t> approuvé par le conseil le 9 Avril 2019</a:t>
            </a:r>
          </a:p>
        </p:txBody>
      </p:sp>
      <p:sp>
        <p:nvSpPr>
          <p:cNvPr id="76" name="Rectangle 75">
            <a:hlinkClick r:id="rId6" action="ppaction://hlinksldjump"/>
            <a:extLst>
              <a:ext uri="{FF2B5EF4-FFF2-40B4-BE49-F238E27FC236}">
                <a16:creationId xmlns:a16="http://schemas.microsoft.com/office/drawing/2014/main" id="{19572266-033A-4D1F-A7A9-031A6BDB36C2}"/>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77" name="Rectangle 76">
            <a:hlinkClick r:id="rId7" action="ppaction://hlinksldjump"/>
            <a:extLst>
              <a:ext uri="{FF2B5EF4-FFF2-40B4-BE49-F238E27FC236}">
                <a16:creationId xmlns:a16="http://schemas.microsoft.com/office/drawing/2014/main" id="{F3092B84-57B1-4289-98BF-34495906720A}"/>
              </a:ext>
            </a:extLst>
          </p:cNvPr>
          <p:cNvSpPr/>
          <p:nvPr/>
        </p:nvSpPr>
        <p:spPr bwMode="auto">
          <a:xfrm>
            <a:off x="122052" y="1976821"/>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78" name="Rectangle 77">
            <a:hlinkClick r:id="rId8" action="ppaction://hlinksldjump"/>
            <a:extLst>
              <a:ext uri="{FF2B5EF4-FFF2-40B4-BE49-F238E27FC236}">
                <a16:creationId xmlns:a16="http://schemas.microsoft.com/office/drawing/2014/main" id="{A18BFC3F-6624-40BB-A89A-841D252906BC}"/>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79" name="Rectangle 78">
            <a:hlinkClick r:id="rId9" action="ppaction://hlinksldjump"/>
            <a:extLst>
              <a:ext uri="{FF2B5EF4-FFF2-40B4-BE49-F238E27FC236}">
                <a16:creationId xmlns:a16="http://schemas.microsoft.com/office/drawing/2014/main" id="{7F3CB75E-94FA-41AD-952D-205EDDFDEC04}"/>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80" name="Rectangle 79">
            <a:hlinkClick r:id="rId10" action="ppaction://hlinksldjump"/>
            <a:extLst>
              <a:ext uri="{FF2B5EF4-FFF2-40B4-BE49-F238E27FC236}">
                <a16:creationId xmlns:a16="http://schemas.microsoft.com/office/drawing/2014/main" id="{A9B0A551-E870-419A-A87A-46E25A526AF6}"/>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81" name="Rectangle 80">
            <a:hlinkClick r:id="rId11" action="ppaction://hlinksldjump"/>
            <a:extLst>
              <a:ext uri="{FF2B5EF4-FFF2-40B4-BE49-F238E27FC236}">
                <a16:creationId xmlns:a16="http://schemas.microsoft.com/office/drawing/2014/main" id="{B9D4C740-FB7C-4DC5-94DF-D7505BEF015E}"/>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82" name="Rectangle 81">
            <a:hlinkClick r:id="rId12" action="ppaction://hlinksldjump"/>
            <a:extLst>
              <a:ext uri="{FF2B5EF4-FFF2-40B4-BE49-F238E27FC236}">
                <a16:creationId xmlns:a16="http://schemas.microsoft.com/office/drawing/2014/main" id="{62825233-B570-4AB6-AAEE-203AA6E03A6C}"/>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83" name="Rectangle 82">
            <a:hlinkClick r:id="rId13" action="ppaction://hlinksldjump"/>
            <a:extLst>
              <a:ext uri="{FF2B5EF4-FFF2-40B4-BE49-F238E27FC236}">
                <a16:creationId xmlns:a16="http://schemas.microsoft.com/office/drawing/2014/main" id="{DC1BE9E2-8DCC-4F3D-8BA2-6AE0F9BAB891}"/>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84" name="Rectangle 83">
            <a:hlinkClick r:id="rId14" action="ppaction://hlinksldjump"/>
            <a:extLst>
              <a:ext uri="{FF2B5EF4-FFF2-40B4-BE49-F238E27FC236}">
                <a16:creationId xmlns:a16="http://schemas.microsoft.com/office/drawing/2014/main" id="{A44B820F-EFDB-403E-88D8-122D69B020D8}"/>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85" name="Rectangle 84">
            <a:hlinkClick r:id="rId15" action="ppaction://hlinksldjump"/>
            <a:extLst>
              <a:ext uri="{FF2B5EF4-FFF2-40B4-BE49-F238E27FC236}">
                <a16:creationId xmlns:a16="http://schemas.microsoft.com/office/drawing/2014/main" id="{EFED1B42-8FF8-486F-A17F-85BE81C66361}"/>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6756324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886CA-849B-4D88-B8C1-E6C0E83000AD}"/>
              </a:ext>
            </a:extLst>
          </p:cNvPr>
          <p:cNvSpPr>
            <a:spLocks noGrp="1"/>
          </p:cNvSpPr>
          <p:nvPr>
            <p:ph type="title"/>
          </p:nvPr>
        </p:nvSpPr>
        <p:spPr/>
        <p:txBody>
          <a:bodyPr/>
          <a:lstStyle/>
          <a:p>
            <a:r>
              <a:rPr lang="fr-FR" dirty="0"/>
              <a:t>W3C-WAI, 4 grands principes d’accessibilité</a:t>
            </a:r>
          </a:p>
        </p:txBody>
      </p:sp>
      <p:sp>
        <p:nvSpPr>
          <p:cNvPr id="3" name="Espace réservé du texte 2">
            <a:extLst>
              <a:ext uri="{FF2B5EF4-FFF2-40B4-BE49-F238E27FC236}">
                <a16:creationId xmlns:a16="http://schemas.microsoft.com/office/drawing/2014/main" id="{779CCB57-1C05-4E80-942E-273884472690}"/>
              </a:ext>
            </a:extLst>
          </p:cNvPr>
          <p:cNvSpPr>
            <a:spLocks noGrp="1"/>
          </p:cNvSpPr>
          <p:nvPr>
            <p:ph type="body" sz="quarter" idx="10"/>
          </p:nvPr>
        </p:nvSpPr>
        <p:spPr>
          <a:xfrm>
            <a:off x="1826926" y="660320"/>
            <a:ext cx="9777984" cy="307777"/>
          </a:xfrm>
        </p:spPr>
        <p:txBody>
          <a:bodyPr/>
          <a:lstStyle/>
          <a:p>
            <a:r>
              <a:rPr lang="fr-FR" sz="2000" dirty="0"/>
              <a:t>Principes d’accessibilité et d’évaluation (</a:t>
            </a:r>
            <a:r>
              <a:rPr lang="fr-FR" sz="2000" dirty="0" err="1"/>
              <a:t>Ref</a:t>
            </a:r>
            <a:r>
              <a:rPr lang="fr-FR" sz="2000" dirty="0"/>
              <a:t>. WCAG 2)</a:t>
            </a:r>
          </a:p>
        </p:txBody>
      </p:sp>
      <p:sp>
        <p:nvSpPr>
          <p:cNvPr id="5" name="Espace réservé du numéro de diapositive 4">
            <a:extLst>
              <a:ext uri="{FF2B5EF4-FFF2-40B4-BE49-F238E27FC236}">
                <a16:creationId xmlns:a16="http://schemas.microsoft.com/office/drawing/2014/main" id="{3F750BD7-82CF-4DC5-A349-9DDBC4CCD5EF}"/>
              </a:ext>
            </a:extLst>
          </p:cNvPr>
          <p:cNvSpPr>
            <a:spLocks noGrp="1"/>
          </p:cNvSpPr>
          <p:nvPr>
            <p:ph type="sldNum" sz="quarter" idx="12"/>
          </p:nvPr>
        </p:nvSpPr>
        <p:spPr/>
        <p:txBody>
          <a:bodyPr/>
          <a:lstStyle/>
          <a:p>
            <a:fld id="{E349EFCA-1D56-47B0-9E12-90EC9BA2FE55}" type="slidenum">
              <a:rPr lang="fr-FR" smtClean="0"/>
              <a:pPr/>
              <a:t>8</a:t>
            </a:fld>
            <a:endParaRPr lang="fr-FR" dirty="0"/>
          </a:p>
        </p:txBody>
      </p:sp>
      <p:sp>
        <p:nvSpPr>
          <p:cNvPr id="6" name="Rectangle 5">
            <a:extLst>
              <a:ext uri="{FF2B5EF4-FFF2-40B4-BE49-F238E27FC236}">
                <a16:creationId xmlns:a16="http://schemas.microsoft.com/office/drawing/2014/main" id="{D11EAA4D-B09A-448E-8378-4DEAD080E5FB}"/>
              </a:ext>
            </a:extLst>
          </p:cNvPr>
          <p:cNvSpPr/>
          <p:nvPr/>
        </p:nvSpPr>
        <p:spPr bwMode="auto">
          <a:xfrm>
            <a:off x="3169808" y="1521441"/>
            <a:ext cx="2748988" cy="847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Perceptible</a:t>
            </a:r>
          </a:p>
        </p:txBody>
      </p:sp>
      <p:sp>
        <p:nvSpPr>
          <p:cNvPr id="7" name="Rectangle 6">
            <a:extLst>
              <a:ext uri="{FF2B5EF4-FFF2-40B4-BE49-F238E27FC236}">
                <a16:creationId xmlns:a16="http://schemas.microsoft.com/office/drawing/2014/main" id="{5B930B3C-5809-4088-918A-274D28ECFD0B}"/>
              </a:ext>
            </a:extLst>
          </p:cNvPr>
          <p:cNvSpPr/>
          <p:nvPr/>
        </p:nvSpPr>
        <p:spPr bwMode="auto">
          <a:xfrm>
            <a:off x="3169808" y="2818815"/>
            <a:ext cx="2748988" cy="847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Utilisable</a:t>
            </a:r>
          </a:p>
        </p:txBody>
      </p:sp>
      <p:sp>
        <p:nvSpPr>
          <p:cNvPr id="8" name="Rectangle 7">
            <a:extLst>
              <a:ext uri="{FF2B5EF4-FFF2-40B4-BE49-F238E27FC236}">
                <a16:creationId xmlns:a16="http://schemas.microsoft.com/office/drawing/2014/main" id="{0FA9DB49-EBC2-407C-8734-FF1B55A1FC0E}"/>
              </a:ext>
            </a:extLst>
          </p:cNvPr>
          <p:cNvSpPr/>
          <p:nvPr/>
        </p:nvSpPr>
        <p:spPr bwMode="auto">
          <a:xfrm>
            <a:off x="3169808" y="4116189"/>
            <a:ext cx="2748988" cy="847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Compréhensible</a:t>
            </a:r>
          </a:p>
        </p:txBody>
      </p:sp>
      <p:sp>
        <p:nvSpPr>
          <p:cNvPr id="9" name="Rectangle 8">
            <a:extLst>
              <a:ext uri="{FF2B5EF4-FFF2-40B4-BE49-F238E27FC236}">
                <a16:creationId xmlns:a16="http://schemas.microsoft.com/office/drawing/2014/main" id="{A781EAC0-EA8B-4AF7-BCDB-4F237B27794F}"/>
              </a:ext>
            </a:extLst>
          </p:cNvPr>
          <p:cNvSpPr/>
          <p:nvPr/>
        </p:nvSpPr>
        <p:spPr bwMode="auto">
          <a:xfrm>
            <a:off x="3169808" y="5413562"/>
            <a:ext cx="2748988" cy="8476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800" b="1" dirty="0">
                <a:gradFill>
                  <a:gsLst>
                    <a:gs pos="0">
                      <a:srgbClr val="FFFFFF"/>
                    </a:gs>
                    <a:gs pos="100000">
                      <a:srgbClr val="FFFFFF"/>
                    </a:gs>
                  </a:gsLst>
                  <a:lin ang="5400000" scaled="0"/>
                </a:gradFill>
                <a:ea typeface="Segoe UI" pitchFamily="34" charset="0"/>
                <a:cs typeface="Segoe UI" pitchFamily="34" charset="0"/>
              </a:rPr>
              <a:t>Robuste</a:t>
            </a:r>
          </a:p>
        </p:txBody>
      </p:sp>
      <p:sp>
        <p:nvSpPr>
          <p:cNvPr id="10" name="Espace réservé du texte 2">
            <a:extLst>
              <a:ext uri="{FF2B5EF4-FFF2-40B4-BE49-F238E27FC236}">
                <a16:creationId xmlns:a16="http://schemas.microsoft.com/office/drawing/2014/main" id="{01CDF33F-6745-4A8B-8084-9C5A00AF305D}"/>
              </a:ext>
            </a:extLst>
          </p:cNvPr>
          <p:cNvSpPr txBox="1">
            <a:spLocks/>
          </p:cNvSpPr>
          <p:nvPr/>
        </p:nvSpPr>
        <p:spPr>
          <a:xfrm>
            <a:off x="7865807" y="1521441"/>
            <a:ext cx="2920237" cy="4739759"/>
          </a:xfrm>
          <a:prstGeom prst="rect">
            <a:avLst/>
          </a:prstGeom>
          <a:ln>
            <a:solidFill>
              <a:schemeClr val="tx1"/>
            </a:solidFill>
          </a:ln>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000" dirty="0"/>
              <a:t>Conformité</a:t>
            </a:r>
          </a:p>
          <a:p>
            <a:pPr marL="342900" indent="-342900">
              <a:buFont typeface="Arial" panose="020B0604020202020204" pitchFamily="34" charset="0"/>
              <a:buChar char="•"/>
            </a:pPr>
            <a:r>
              <a:rPr lang="fr-FR" sz="2000" dirty="0"/>
              <a:t>Prérequis 1</a:t>
            </a:r>
          </a:p>
          <a:p>
            <a:pPr marL="536575" lvl="1" indent="-307975">
              <a:buFont typeface="Arial" panose="020B0604020202020204" pitchFamily="34" charset="0"/>
              <a:buChar char="•"/>
            </a:pPr>
            <a:r>
              <a:rPr lang="fr-FR" sz="1200" dirty="0"/>
              <a:t>Conformité de la page Web au niveau A au minimum</a:t>
            </a:r>
          </a:p>
          <a:p>
            <a:pPr marL="342900" indent="-342900">
              <a:buFont typeface="Arial" panose="020B0604020202020204" pitchFamily="34" charset="0"/>
              <a:buChar char="•"/>
            </a:pPr>
            <a:r>
              <a:rPr lang="fr-FR" sz="2000" dirty="0"/>
              <a:t>Prérequis 2</a:t>
            </a:r>
          </a:p>
          <a:p>
            <a:pPr marL="571500" lvl="1" indent="-342900">
              <a:buFont typeface="Arial" panose="020B0604020202020204" pitchFamily="34" charset="0"/>
              <a:buChar char="•"/>
            </a:pPr>
            <a:r>
              <a:rPr lang="fr-FR" sz="1200" dirty="0"/>
              <a:t>Conformité de la page entière y compris d’autres pages liées qui apportent une information complémentaire</a:t>
            </a:r>
          </a:p>
          <a:p>
            <a:pPr marL="342900" indent="-342900">
              <a:buFont typeface="Arial" panose="020B0604020202020204" pitchFamily="34" charset="0"/>
              <a:buChar char="•"/>
            </a:pPr>
            <a:r>
              <a:rPr lang="fr-FR" sz="2000" dirty="0"/>
              <a:t>Prérequis 3</a:t>
            </a:r>
          </a:p>
          <a:p>
            <a:pPr marL="571500" lvl="1" indent="-342900">
              <a:buFont typeface="Arial" panose="020B0604020202020204" pitchFamily="34" charset="0"/>
              <a:buChar char="•"/>
            </a:pPr>
            <a:r>
              <a:rPr lang="fr-FR" sz="1200" dirty="0"/>
              <a:t>Processus complet lorsqu’une série de pages présentent un même processus</a:t>
            </a:r>
          </a:p>
          <a:p>
            <a:pPr marL="342900" indent="-342900">
              <a:buFont typeface="Arial" panose="020B0604020202020204" pitchFamily="34" charset="0"/>
              <a:buChar char="•"/>
            </a:pPr>
            <a:r>
              <a:rPr lang="fr-FR" sz="2000" dirty="0"/>
              <a:t>Prérequis 4</a:t>
            </a:r>
          </a:p>
          <a:p>
            <a:pPr marL="571500" lvl="1" indent="-342900">
              <a:buFont typeface="Arial" panose="020B0604020202020204" pitchFamily="34" charset="0"/>
              <a:buChar char="•"/>
            </a:pPr>
            <a:r>
              <a:rPr lang="fr-FR" sz="1200" dirty="0"/>
              <a:t>Support accessible</a:t>
            </a:r>
          </a:p>
          <a:p>
            <a:pPr marL="342900" indent="-342900">
              <a:buFont typeface="Arial" panose="020B0604020202020204" pitchFamily="34" charset="0"/>
              <a:buChar char="•"/>
            </a:pPr>
            <a:r>
              <a:rPr lang="fr-FR" sz="2000" dirty="0"/>
              <a:t>Prérequis 5</a:t>
            </a:r>
          </a:p>
          <a:p>
            <a:pPr marL="571500" lvl="1" indent="-342900">
              <a:buFont typeface="Arial" panose="020B0604020202020204" pitchFamily="34" charset="0"/>
              <a:buChar char="•"/>
            </a:pPr>
            <a:r>
              <a:rPr lang="fr-FR" sz="1200" dirty="0"/>
              <a:t>Non-interférence, si une information est non-accessible elle ne bloque pas l’accès au reste</a:t>
            </a:r>
          </a:p>
        </p:txBody>
      </p:sp>
      <p:sp>
        <p:nvSpPr>
          <p:cNvPr id="17" name="Rectangle 16">
            <a:hlinkClick r:id="rId3" action="ppaction://hlinksldjump"/>
            <a:extLst>
              <a:ext uri="{FF2B5EF4-FFF2-40B4-BE49-F238E27FC236}">
                <a16:creationId xmlns:a16="http://schemas.microsoft.com/office/drawing/2014/main" id="{B8DDB596-8A9E-48E1-ADF2-39332B5296F6}"/>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18" name="Rectangle 17">
            <a:hlinkClick r:id="rId4" action="ppaction://hlinksldjump"/>
            <a:extLst>
              <a:ext uri="{FF2B5EF4-FFF2-40B4-BE49-F238E27FC236}">
                <a16:creationId xmlns:a16="http://schemas.microsoft.com/office/drawing/2014/main" id="{59ED50E9-674E-4A10-882C-11399E948405}"/>
              </a:ext>
            </a:extLst>
          </p:cNvPr>
          <p:cNvSpPr/>
          <p:nvPr/>
        </p:nvSpPr>
        <p:spPr bwMode="auto">
          <a:xfrm>
            <a:off x="122052" y="1976821"/>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19" name="Rectangle 18">
            <a:hlinkClick r:id="rId5" action="ppaction://hlinksldjump"/>
            <a:extLst>
              <a:ext uri="{FF2B5EF4-FFF2-40B4-BE49-F238E27FC236}">
                <a16:creationId xmlns:a16="http://schemas.microsoft.com/office/drawing/2014/main" id="{081819A2-5C98-4252-A7E9-DAB81263A634}"/>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20" name="Rectangle 19">
            <a:hlinkClick r:id="rId6" action="ppaction://hlinksldjump"/>
            <a:extLst>
              <a:ext uri="{FF2B5EF4-FFF2-40B4-BE49-F238E27FC236}">
                <a16:creationId xmlns:a16="http://schemas.microsoft.com/office/drawing/2014/main" id="{78C36C33-2B23-4898-9D2D-C79DBFF5DCCC}"/>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21" name="Rectangle 20">
            <a:hlinkClick r:id="rId7" action="ppaction://hlinksldjump"/>
            <a:extLst>
              <a:ext uri="{FF2B5EF4-FFF2-40B4-BE49-F238E27FC236}">
                <a16:creationId xmlns:a16="http://schemas.microsoft.com/office/drawing/2014/main" id="{E86B3FC3-824E-4A70-8A78-3A59F4A600C7}"/>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22" name="Rectangle 21">
            <a:hlinkClick r:id="rId8" action="ppaction://hlinksldjump"/>
            <a:extLst>
              <a:ext uri="{FF2B5EF4-FFF2-40B4-BE49-F238E27FC236}">
                <a16:creationId xmlns:a16="http://schemas.microsoft.com/office/drawing/2014/main" id="{2FAD4216-B83B-4D3C-B3DB-7186AEF9468B}"/>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23" name="ZoneTexte 22">
            <a:extLst>
              <a:ext uri="{FF2B5EF4-FFF2-40B4-BE49-F238E27FC236}">
                <a16:creationId xmlns:a16="http://schemas.microsoft.com/office/drawing/2014/main" id="{57B3B31D-791B-4986-80CD-EE0C4AC7FAB0}"/>
              </a:ext>
            </a:extLst>
          </p:cNvPr>
          <p:cNvSpPr txBox="1"/>
          <p:nvPr/>
        </p:nvSpPr>
        <p:spPr>
          <a:xfrm>
            <a:off x="6092210" y="1085344"/>
            <a:ext cx="862842" cy="430887"/>
          </a:xfrm>
          <a:prstGeom prst="rect">
            <a:avLst/>
          </a:prstGeom>
          <a:noFill/>
        </p:spPr>
        <p:txBody>
          <a:bodyPr wrap="square" lIns="0" tIns="0" rIns="0" bIns="0" rtlCol="0">
            <a:spAutoFit/>
          </a:bodyPr>
          <a:lstStyle/>
          <a:p>
            <a:pPr algn="l"/>
            <a:r>
              <a:rPr lang="fr-FR" sz="1400" dirty="0">
                <a:gradFill>
                  <a:gsLst>
                    <a:gs pos="2917">
                      <a:schemeClr val="tx1"/>
                    </a:gs>
                    <a:gs pos="30000">
                      <a:schemeClr val="tx1"/>
                    </a:gs>
                  </a:gsLst>
                  <a:lin ang="5400000" scaled="0"/>
                </a:gradFill>
              </a:rPr>
              <a:t>Nombre de critères</a:t>
            </a:r>
          </a:p>
        </p:txBody>
      </p:sp>
      <p:sp>
        <p:nvSpPr>
          <p:cNvPr id="24" name="ZoneTexte 23">
            <a:extLst>
              <a:ext uri="{FF2B5EF4-FFF2-40B4-BE49-F238E27FC236}">
                <a16:creationId xmlns:a16="http://schemas.microsoft.com/office/drawing/2014/main" id="{5A6CBD77-459E-440E-8B16-ACBFF56BE87A}"/>
              </a:ext>
            </a:extLst>
          </p:cNvPr>
          <p:cNvSpPr txBox="1"/>
          <p:nvPr/>
        </p:nvSpPr>
        <p:spPr>
          <a:xfrm>
            <a:off x="6096000" y="1806760"/>
            <a:ext cx="446586" cy="276999"/>
          </a:xfrm>
          <a:prstGeom prst="rect">
            <a:avLst/>
          </a:prstGeom>
          <a:noFill/>
        </p:spPr>
        <p:txBody>
          <a:bodyPr wrap="square" lIns="0" tIns="0" rIns="0" bIns="0" rtlCol="0">
            <a:spAutoFit/>
          </a:bodyPr>
          <a:lstStyle/>
          <a:p>
            <a:pPr algn="l"/>
            <a:r>
              <a:rPr lang="fr-FR" sz="1800" dirty="0">
                <a:gradFill>
                  <a:gsLst>
                    <a:gs pos="2917">
                      <a:schemeClr val="tx1"/>
                    </a:gs>
                    <a:gs pos="30000">
                      <a:schemeClr val="tx1"/>
                    </a:gs>
                  </a:gsLst>
                  <a:lin ang="5400000" scaled="0"/>
                </a:gradFill>
              </a:rPr>
              <a:t>22</a:t>
            </a:r>
            <a:endParaRPr lang="fr-FR" sz="1400" dirty="0">
              <a:gradFill>
                <a:gsLst>
                  <a:gs pos="2917">
                    <a:schemeClr val="tx1"/>
                  </a:gs>
                  <a:gs pos="30000">
                    <a:schemeClr val="tx1"/>
                  </a:gs>
                </a:gsLst>
                <a:lin ang="5400000" scaled="0"/>
              </a:gradFill>
            </a:endParaRPr>
          </a:p>
        </p:txBody>
      </p:sp>
      <p:sp>
        <p:nvSpPr>
          <p:cNvPr id="25" name="ZoneTexte 24">
            <a:extLst>
              <a:ext uri="{FF2B5EF4-FFF2-40B4-BE49-F238E27FC236}">
                <a16:creationId xmlns:a16="http://schemas.microsoft.com/office/drawing/2014/main" id="{36EDAD52-4A21-4040-BA4F-9C2A1EDFE764}"/>
              </a:ext>
            </a:extLst>
          </p:cNvPr>
          <p:cNvSpPr txBox="1"/>
          <p:nvPr/>
        </p:nvSpPr>
        <p:spPr>
          <a:xfrm>
            <a:off x="6096000" y="3107547"/>
            <a:ext cx="446586" cy="276999"/>
          </a:xfrm>
          <a:prstGeom prst="rect">
            <a:avLst/>
          </a:prstGeom>
          <a:noFill/>
        </p:spPr>
        <p:txBody>
          <a:bodyPr wrap="square" lIns="0" tIns="0" rIns="0" bIns="0" rtlCol="0">
            <a:spAutoFit/>
          </a:bodyPr>
          <a:lstStyle/>
          <a:p>
            <a:pPr algn="l"/>
            <a:r>
              <a:rPr lang="fr-FR" sz="1800" dirty="0">
                <a:gradFill>
                  <a:gsLst>
                    <a:gs pos="2917">
                      <a:schemeClr val="tx1"/>
                    </a:gs>
                    <a:gs pos="30000">
                      <a:schemeClr val="tx1"/>
                    </a:gs>
                  </a:gsLst>
                  <a:lin ang="5400000" scaled="0"/>
                </a:gradFill>
              </a:rPr>
              <a:t>20</a:t>
            </a:r>
            <a:endParaRPr lang="fr-FR" sz="1400" dirty="0">
              <a:gradFill>
                <a:gsLst>
                  <a:gs pos="2917">
                    <a:schemeClr val="tx1"/>
                  </a:gs>
                  <a:gs pos="30000">
                    <a:schemeClr val="tx1"/>
                  </a:gs>
                </a:gsLst>
                <a:lin ang="5400000" scaled="0"/>
              </a:gradFill>
            </a:endParaRPr>
          </a:p>
        </p:txBody>
      </p:sp>
      <p:sp>
        <p:nvSpPr>
          <p:cNvPr id="26" name="ZoneTexte 25">
            <a:extLst>
              <a:ext uri="{FF2B5EF4-FFF2-40B4-BE49-F238E27FC236}">
                <a16:creationId xmlns:a16="http://schemas.microsoft.com/office/drawing/2014/main" id="{D8E11235-1D3E-40CA-BE0D-42D30A985F6B}"/>
              </a:ext>
            </a:extLst>
          </p:cNvPr>
          <p:cNvSpPr txBox="1"/>
          <p:nvPr/>
        </p:nvSpPr>
        <p:spPr>
          <a:xfrm>
            <a:off x="6096000" y="4401508"/>
            <a:ext cx="446586" cy="276999"/>
          </a:xfrm>
          <a:prstGeom prst="rect">
            <a:avLst/>
          </a:prstGeom>
          <a:noFill/>
        </p:spPr>
        <p:txBody>
          <a:bodyPr wrap="square" lIns="0" tIns="0" rIns="0" bIns="0" rtlCol="0">
            <a:spAutoFit/>
          </a:bodyPr>
          <a:lstStyle/>
          <a:p>
            <a:pPr algn="l"/>
            <a:r>
              <a:rPr lang="fr-FR" sz="1800" dirty="0">
                <a:gradFill>
                  <a:gsLst>
                    <a:gs pos="2917">
                      <a:schemeClr val="tx1"/>
                    </a:gs>
                    <a:gs pos="30000">
                      <a:schemeClr val="tx1"/>
                    </a:gs>
                  </a:gsLst>
                  <a:lin ang="5400000" scaled="0"/>
                </a:gradFill>
              </a:rPr>
              <a:t>17</a:t>
            </a:r>
            <a:endParaRPr lang="fr-FR" sz="1400" dirty="0">
              <a:gradFill>
                <a:gsLst>
                  <a:gs pos="2917">
                    <a:schemeClr val="tx1"/>
                  </a:gs>
                  <a:gs pos="30000">
                    <a:schemeClr val="tx1"/>
                  </a:gs>
                </a:gsLst>
                <a:lin ang="5400000" scaled="0"/>
              </a:gradFill>
            </a:endParaRPr>
          </a:p>
        </p:txBody>
      </p:sp>
      <p:sp>
        <p:nvSpPr>
          <p:cNvPr id="27" name="ZoneTexte 26">
            <a:extLst>
              <a:ext uri="{FF2B5EF4-FFF2-40B4-BE49-F238E27FC236}">
                <a16:creationId xmlns:a16="http://schemas.microsoft.com/office/drawing/2014/main" id="{D7A230CB-8326-4C98-8050-F11ADCF1D787}"/>
              </a:ext>
            </a:extLst>
          </p:cNvPr>
          <p:cNvSpPr txBox="1"/>
          <p:nvPr/>
        </p:nvSpPr>
        <p:spPr>
          <a:xfrm>
            <a:off x="6096000" y="5698881"/>
            <a:ext cx="446586" cy="276999"/>
          </a:xfrm>
          <a:prstGeom prst="rect">
            <a:avLst/>
          </a:prstGeom>
          <a:noFill/>
        </p:spPr>
        <p:txBody>
          <a:bodyPr wrap="square" lIns="0" tIns="0" rIns="0" bIns="0" rtlCol="0">
            <a:spAutoFit/>
          </a:bodyPr>
          <a:lstStyle/>
          <a:p>
            <a:pPr algn="l"/>
            <a:r>
              <a:rPr lang="fr-FR" sz="1800" dirty="0">
                <a:gradFill>
                  <a:gsLst>
                    <a:gs pos="2917">
                      <a:schemeClr val="tx1"/>
                    </a:gs>
                    <a:gs pos="30000">
                      <a:schemeClr val="tx1"/>
                    </a:gs>
                  </a:gsLst>
                  <a:lin ang="5400000" scaled="0"/>
                </a:gradFill>
              </a:rPr>
              <a:t>2</a:t>
            </a:r>
            <a:endParaRPr lang="fr-FR" sz="1400" dirty="0">
              <a:gradFill>
                <a:gsLst>
                  <a:gs pos="2917">
                    <a:schemeClr val="tx1"/>
                  </a:gs>
                  <a:gs pos="30000">
                    <a:schemeClr val="tx1"/>
                  </a:gs>
                </a:gsLst>
                <a:lin ang="5400000" scaled="0"/>
              </a:gradFill>
            </a:endParaRPr>
          </a:p>
        </p:txBody>
      </p:sp>
      <p:sp>
        <p:nvSpPr>
          <p:cNvPr id="31" name="Rectangle 30">
            <a:hlinkClick r:id="rId9" action="ppaction://hlinksldjump"/>
            <a:extLst>
              <a:ext uri="{FF2B5EF4-FFF2-40B4-BE49-F238E27FC236}">
                <a16:creationId xmlns:a16="http://schemas.microsoft.com/office/drawing/2014/main" id="{EC71D0D5-96FB-4709-B568-2990680AC39B}"/>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2" name="Rectangle 31">
            <a:hlinkClick r:id="rId10" action="ppaction://hlinksldjump"/>
            <a:extLst>
              <a:ext uri="{FF2B5EF4-FFF2-40B4-BE49-F238E27FC236}">
                <a16:creationId xmlns:a16="http://schemas.microsoft.com/office/drawing/2014/main" id="{BCF51E2D-AA25-424D-9164-281E953D6BEA}"/>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3" name="Rectangle 32">
            <a:hlinkClick r:id="rId11" action="ppaction://hlinksldjump"/>
            <a:extLst>
              <a:ext uri="{FF2B5EF4-FFF2-40B4-BE49-F238E27FC236}">
                <a16:creationId xmlns:a16="http://schemas.microsoft.com/office/drawing/2014/main" id="{7FAD8A78-C85E-4E9A-A1A7-9C5D9B4BE3E1}"/>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4" name="Rectangle 33">
            <a:hlinkClick r:id="rId12" action="ppaction://hlinksldjump"/>
            <a:extLst>
              <a:ext uri="{FF2B5EF4-FFF2-40B4-BE49-F238E27FC236}">
                <a16:creationId xmlns:a16="http://schemas.microsoft.com/office/drawing/2014/main" id="{1545A67A-C264-4095-830E-6310DF5FB60C}"/>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5631148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E8E508-6E00-4357-AA37-E59C78F243CB}"/>
              </a:ext>
            </a:extLst>
          </p:cNvPr>
          <p:cNvSpPr/>
          <p:nvPr/>
        </p:nvSpPr>
        <p:spPr bwMode="auto">
          <a:xfrm>
            <a:off x="5155556" y="1907265"/>
            <a:ext cx="1707616" cy="576000"/>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fr-FR" sz="1400" b="1" dirty="0"/>
          </a:p>
        </p:txBody>
      </p:sp>
      <p:sp>
        <p:nvSpPr>
          <p:cNvPr id="20" name="Rectangle 19">
            <a:extLst>
              <a:ext uri="{FF2B5EF4-FFF2-40B4-BE49-F238E27FC236}">
                <a16:creationId xmlns:a16="http://schemas.microsoft.com/office/drawing/2014/main" id="{03C1D7D1-A3C8-4B83-8650-A1771DD0AE17}"/>
              </a:ext>
            </a:extLst>
          </p:cNvPr>
          <p:cNvSpPr/>
          <p:nvPr/>
        </p:nvSpPr>
        <p:spPr bwMode="auto">
          <a:xfrm>
            <a:off x="5155556" y="6021566"/>
            <a:ext cx="1707616" cy="576000"/>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fr-FR" sz="1400" b="1" dirty="0"/>
          </a:p>
        </p:txBody>
      </p:sp>
      <p:sp>
        <p:nvSpPr>
          <p:cNvPr id="21" name="Rectangle 20">
            <a:extLst>
              <a:ext uri="{FF2B5EF4-FFF2-40B4-BE49-F238E27FC236}">
                <a16:creationId xmlns:a16="http://schemas.microsoft.com/office/drawing/2014/main" id="{A248305A-2BC0-4CC1-9027-68DE1631FA50}"/>
              </a:ext>
            </a:extLst>
          </p:cNvPr>
          <p:cNvSpPr/>
          <p:nvPr/>
        </p:nvSpPr>
        <p:spPr bwMode="auto">
          <a:xfrm>
            <a:off x="6863172" y="1907265"/>
            <a:ext cx="1707616" cy="576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fr-FR" sz="1400" b="1" dirty="0"/>
          </a:p>
        </p:txBody>
      </p:sp>
      <p:sp>
        <p:nvSpPr>
          <p:cNvPr id="22" name="Rectangle 21">
            <a:extLst>
              <a:ext uri="{FF2B5EF4-FFF2-40B4-BE49-F238E27FC236}">
                <a16:creationId xmlns:a16="http://schemas.microsoft.com/office/drawing/2014/main" id="{9BF1BD9F-9703-46F6-8FED-0BE30535D254}"/>
              </a:ext>
            </a:extLst>
          </p:cNvPr>
          <p:cNvSpPr/>
          <p:nvPr/>
        </p:nvSpPr>
        <p:spPr bwMode="auto">
          <a:xfrm>
            <a:off x="6863172" y="6021566"/>
            <a:ext cx="1707616" cy="576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fr-FR" sz="1400" b="1" dirty="0"/>
          </a:p>
        </p:txBody>
      </p:sp>
      <p:cxnSp>
        <p:nvCxnSpPr>
          <p:cNvPr id="17" name="Connecteur droit 16">
            <a:extLst>
              <a:ext uri="{FF2B5EF4-FFF2-40B4-BE49-F238E27FC236}">
                <a16:creationId xmlns:a16="http://schemas.microsoft.com/office/drawing/2014/main" id="{5FC8E2D0-E9A5-4D57-8F0F-EF051D2DFB2E}"/>
              </a:ext>
            </a:extLst>
          </p:cNvPr>
          <p:cNvCxnSpPr>
            <a:cxnSpLocks/>
          </p:cNvCxnSpPr>
          <p:nvPr/>
        </p:nvCxnSpPr>
        <p:spPr>
          <a:xfrm>
            <a:off x="6863172" y="1232848"/>
            <a:ext cx="0" cy="548185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54AFC394-3557-452C-AAB0-149A324775B3}"/>
              </a:ext>
            </a:extLst>
          </p:cNvPr>
          <p:cNvSpPr>
            <a:spLocks noGrp="1"/>
          </p:cNvSpPr>
          <p:nvPr>
            <p:ph type="title"/>
          </p:nvPr>
        </p:nvSpPr>
        <p:spPr/>
        <p:txBody>
          <a:bodyPr/>
          <a:lstStyle/>
          <a:p>
            <a:r>
              <a:rPr lang="fr-FR" dirty="0"/>
              <a:t>Risques et Opportunités</a:t>
            </a:r>
          </a:p>
        </p:txBody>
      </p:sp>
      <p:sp>
        <p:nvSpPr>
          <p:cNvPr id="3" name="Espace réservé du texte 2">
            <a:extLst>
              <a:ext uri="{FF2B5EF4-FFF2-40B4-BE49-F238E27FC236}">
                <a16:creationId xmlns:a16="http://schemas.microsoft.com/office/drawing/2014/main" id="{E16DAD8A-275A-40D1-813B-5AD667F4C8B3}"/>
              </a:ext>
            </a:extLst>
          </p:cNvPr>
          <p:cNvSpPr>
            <a:spLocks noGrp="1"/>
          </p:cNvSpPr>
          <p:nvPr>
            <p:ph type="body" sz="quarter" idx="10"/>
          </p:nvPr>
        </p:nvSpPr>
        <p:spPr>
          <a:xfrm>
            <a:off x="1826926" y="681585"/>
            <a:ext cx="9777984" cy="307777"/>
          </a:xfrm>
        </p:spPr>
        <p:txBody>
          <a:bodyPr/>
          <a:lstStyle/>
          <a:p>
            <a:r>
              <a:rPr lang="fr-FR" sz="2000" b="1" dirty="0"/>
              <a:t>Le risque à l’horizon 2020 est plus importants que la prise en compte de l’accessibilité</a:t>
            </a:r>
          </a:p>
        </p:txBody>
      </p:sp>
      <p:sp>
        <p:nvSpPr>
          <p:cNvPr id="4" name="Espace réservé du numéro de diapositive 3">
            <a:extLst>
              <a:ext uri="{FF2B5EF4-FFF2-40B4-BE49-F238E27FC236}">
                <a16:creationId xmlns:a16="http://schemas.microsoft.com/office/drawing/2014/main" id="{C66A75BC-21E9-491B-9923-8F3166EF59B0}"/>
              </a:ext>
            </a:extLst>
          </p:cNvPr>
          <p:cNvSpPr>
            <a:spLocks noGrp="1"/>
          </p:cNvSpPr>
          <p:nvPr>
            <p:ph type="sldNum" sz="quarter" idx="12"/>
          </p:nvPr>
        </p:nvSpPr>
        <p:spPr/>
        <p:txBody>
          <a:bodyPr/>
          <a:lstStyle/>
          <a:p>
            <a:fld id="{E349EFCA-1D56-47B0-9E12-90EC9BA2FE55}" type="slidenum">
              <a:rPr lang="fr-FR" smtClean="0"/>
              <a:pPr/>
              <a:t>9</a:t>
            </a:fld>
            <a:endParaRPr lang="fr-FR" dirty="0"/>
          </a:p>
        </p:txBody>
      </p:sp>
      <p:sp>
        <p:nvSpPr>
          <p:cNvPr id="6" name="Rectangle 5">
            <a:extLst>
              <a:ext uri="{FF2B5EF4-FFF2-40B4-BE49-F238E27FC236}">
                <a16:creationId xmlns:a16="http://schemas.microsoft.com/office/drawing/2014/main" id="{4DC3DF3C-38D4-4F6D-9727-67DDB19829D1}"/>
              </a:ext>
            </a:extLst>
          </p:cNvPr>
          <p:cNvSpPr/>
          <p:nvPr/>
        </p:nvSpPr>
        <p:spPr bwMode="auto">
          <a:xfrm>
            <a:off x="5155556" y="1910627"/>
            <a:ext cx="3415237" cy="576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400" b="1" dirty="0">
                <a:gradFill>
                  <a:gsLst>
                    <a:gs pos="0">
                      <a:srgbClr val="FFFFFF"/>
                    </a:gs>
                    <a:gs pos="100000">
                      <a:srgbClr val="FFFFFF"/>
                    </a:gs>
                  </a:gsLst>
                  <a:lin ang="5400000" scaled="0"/>
                </a:gradFill>
                <a:ea typeface="Segoe UI" pitchFamily="34" charset="0"/>
                <a:cs typeface="Segoe UI" pitchFamily="34" charset="0"/>
              </a:rPr>
              <a:t>Réputation</a:t>
            </a:r>
            <a:r>
              <a:rPr lang="fr-FR" sz="1400" dirty="0">
                <a:gradFill>
                  <a:gsLst>
                    <a:gs pos="0">
                      <a:srgbClr val="FFFFFF"/>
                    </a:gs>
                    <a:gs pos="100000">
                      <a:srgbClr val="FFFFFF"/>
                    </a:gs>
                  </a:gsLst>
                  <a:lin ang="5400000" scaled="0"/>
                </a:gradFill>
                <a:ea typeface="Segoe UI" pitchFamily="34" charset="0"/>
                <a:cs typeface="Segoe UI" pitchFamily="34" charset="0"/>
              </a:rPr>
              <a:t> de l’Entreprise</a:t>
            </a:r>
          </a:p>
        </p:txBody>
      </p:sp>
      <p:sp>
        <p:nvSpPr>
          <p:cNvPr id="7" name="Rectangle 6">
            <a:extLst>
              <a:ext uri="{FF2B5EF4-FFF2-40B4-BE49-F238E27FC236}">
                <a16:creationId xmlns:a16="http://schemas.microsoft.com/office/drawing/2014/main" id="{3E70EF92-97A6-49CF-AF67-1BA854AD865F}"/>
              </a:ext>
            </a:extLst>
          </p:cNvPr>
          <p:cNvSpPr/>
          <p:nvPr/>
        </p:nvSpPr>
        <p:spPr bwMode="auto">
          <a:xfrm>
            <a:off x="2539736" y="2757101"/>
            <a:ext cx="3415236" cy="936000"/>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fr-FR" sz="1400" b="1" dirty="0"/>
              <a:t>Pénalités</a:t>
            </a:r>
          </a:p>
          <a:p>
            <a:pPr marL="571500" lvl="1" indent="-342900">
              <a:buFont typeface="Arial" panose="020B0604020202020204" pitchFamily="34" charset="0"/>
              <a:buChar char="•"/>
            </a:pPr>
            <a:r>
              <a:rPr lang="fr-FR" sz="1400" dirty="0"/>
              <a:t>25000 Euros par an</a:t>
            </a:r>
          </a:p>
          <a:p>
            <a:pPr marL="571500" lvl="1" indent="-342900">
              <a:buFont typeface="Arial" panose="020B0604020202020204" pitchFamily="34" charset="0"/>
              <a:buChar char="•"/>
            </a:pPr>
            <a:r>
              <a:rPr lang="fr-FR" sz="1400" dirty="0"/>
              <a:t>6% de travailleur handicapé, 400 à 1500 fois le Smic</a:t>
            </a:r>
          </a:p>
        </p:txBody>
      </p:sp>
      <p:sp>
        <p:nvSpPr>
          <p:cNvPr id="8" name="Rectangle 7">
            <a:extLst>
              <a:ext uri="{FF2B5EF4-FFF2-40B4-BE49-F238E27FC236}">
                <a16:creationId xmlns:a16="http://schemas.microsoft.com/office/drawing/2014/main" id="{1521913A-FE89-48BB-9B9D-2B6DE8CB502F}"/>
              </a:ext>
            </a:extLst>
          </p:cNvPr>
          <p:cNvSpPr/>
          <p:nvPr/>
        </p:nvSpPr>
        <p:spPr bwMode="auto">
          <a:xfrm>
            <a:off x="2539735" y="3965256"/>
            <a:ext cx="3415235" cy="936000"/>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fr-FR" sz="1400" b="1" dirty="0"/>
              <a:t>Risque pénal </a:t>
            </a:r>
            <a:r>
              <a:rPr lang="fr-FR" sz="1400" dirty="0"/>
              <a:t>de la discrimination</a:t>
            </a:r>
          </a:p>
          <a:p>
            <a:pPr marL="514350" lvl="1" indent="-285750">
              <a:buFont typeface="Arial" panose="020B0604020202020204" pitchFamily="34" charset="0"/>
              <a:buChar char="•"/>
            </a:pPr>
            <a:r>
              <a:rPr lang="fr-FR" sz="1400" dirty="0"/>
              <a:t>3 ans</a:t>
            </a:r>
          </a:p>
          <a:p>
            <a:pPr marL="514350" lvl="1" indent="-285750">
              <a:buFont typeface="Arial" panose="020B0604020202020204" pitchFamily="34" charset="0"/>
              <a:buChar char="•"/>
            </a:pPr>
            <a:r>
              <a:rPr lang="fr-FR" sz="1400" dirty="0"/>
              <a:t>45000 Euros</a:t>
            </a:r>
          </a:p>
        </p:txBody>
      </p:sp>
      <p:sp>
        <p:nvSpPr>
          <p:cNvPr id="9" name="Rectangle 8">
            <a:extLst>
              <a:ext uri="{FF2B5EF4-FFF2-40B4-BE49-F238E27FC236}">
                <a16:creationId xmlns:a16="http://schemas.microsoft.com/office/drawing/2014/main" id="{01FB0C0F-6212-4EDF-8FCE-602ED59EED3A}"/>
              </a:ext>
            </a:extLst>
          </p:cNvPr>
          <p:cNvSpPr/>
          <p:nvPr/>
        </p:nvSpPr>
        <p:spPr bwMode="auto">
          <a:xfrm>
            <a:off x="7712429" y="2757101"/>
            <a:ext cx="3415234" cy="576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400" dirty="0"/>
              <a:t>Amélioration de la </a:t>
            </a:r>
            <a:r>
              <a:rPr lang="fr-FR" sz="1400" b="1" dirty="0"/>
              <a:t>Qualité</a:t>
            </a:r>
            <a:r>
              <a:rPr lang="fr-FR" sz="1400" dirty="0"/>
              <a:t> des produits</a:t>
            </a:r>
          </a:p>
        </p:txBody>
      </p:sp>
      <p:sp>
        <p:nvSpPr>
          <p:cNvPr id="10" name="Rectangle 9">
            <a:extLst>
              <a:ext uri="{FF2B5EF4-FFF2-40B4-BE49-F238E27FC236}">
                <a16:creationId xmlns:a16="http://schemas.microsoft.com/office/drawing/2014/main" id="{10E1FC26-EB07-48CA-80B3-A580729E16E7}"/>
              </a:ext>
            </a:extLst>
          </p:cNvPr>
          <p:cNvSpPr/>
          <p:nvPr/>
        </p:nvSpPr>
        <p:spPr bwMode="auto">
          <a:xfrm>
            <a:off x="5155556" y="6021566"/>
            <a:ext cx="3415233" cy="576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fr-FR" sz="1400" b="1" dirty="0"/>
              <a:t>Devoir de conseil </a:t>
            </a:r>
            <a:r>
              <a:rPr lang="fr-FR" sz="1400" dirty="0"/>
              <a:t>du Fournisseur</a:t>
            </a:r>
          </a:p>
        </p:txBody>
      </p:sp>
      <p:sp>
        <p:nvSpPr>
          <p:cNvPr id="12" name="Rectangle 11">
            <a:extLst>
              <a:ext uri="{FF2B5EF4-FFF2-40B4-BE49-F238E27FC236}">
                <a16:creationId xmlns:a16="http://schemas.microsoft.com/office/drawing/2014/main" id="{DFA38E3D-C9D4-45E6-9A3C-AA70C8A840EA}"/>
              </a:ext>
            </a:extLst>
          </p:cNvPr>
          <p:cNvSpPr/>
          <p:nvPr/>
        </p:nvSpPr>
        <p:spPr bwMode="auto">
          <a:xfrm>
            <a:off x="7712429" y="3603575"/>
            <a:ext cx="3415235" cy="1464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fr-FR" sz="1400" dirty="0"/>
              <a:t>Nouveaux </a:t>
            </a:r>
            <a:r>
              <a:rPr lang="fr-FR" sz="1400" b="1" dirty="0"/>
              <a:t>marchés</a:t>
            </a:r>
          </a:p>
          <a:p>
            <a:pPr marL="514350" lvl="1" indent="-285750">
              <a:buFont typeface="Arial" panose="020B0604020202020204" pitchFamily="34" charset="0"/>
              <a:buChar char="•"/>
            </a:pPr>
            <a:r>
              <a:rPr lang="fr-FR" sz="1400" dirty="0"/>
              <a:t>De 15% à 34% de personnes</a:t>
            </a:r>
          </a:p>
          <a:p>
            <a:pPr marL="514350" lvl="1" indent="-285750">
              <a:buFont typeface="Arial" panose="020B0604020202020204" pitchFamily="34" charset="0"/>
              <a:buChar char="•"/>
            </a:pPr>
            <a:r>
              <a:rPr lang="fr-FR" sz="1400" dirty="0"/>
              <a:t>Estimation de croissance pour un site de e-commerce entre +6% et +17%</a:t>
            </a:r>
          </a:p>
        </p:txBody>
      </p:sp>
      <p:sp>
        <p:nvSpPr>
          <p:cNvPr id="13" name="Rectangle 12">
            <a:extLst>
              <a:ext uri="{FF2B5EF4-FFF2-40B4-BE49-F238E27FC236}">
                <a16:creationId xmlns:a16="http://schemas.microsoft.com/office/drawing/2014/main" id="{5BD6878C-C5D4-47AA-AD79-9FCE221E3314}"/>
              </a:ext>
            </a:extLst>
          </p:cNvPr>
          <p:cNvSpPr/>
          <p:nvPr/>
        </p:nvSpPr>
        <p:spPr bwMode="auto">
          <a:xfrm>
            <a:off x="2539735" y="5173411"/>
            <a:ext cx="3415233" cy="576000"/>
          </a:xfrm>
          <a:prstGeom prst="rect">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fr-FR" sz="1400" b="1" dirty="0"/>
              <a:t>Risque Prud’hommal</a:t>
            </a:r>
          </a:p>
        </p:txBody>
      </p:sp>
      <p:sp>
        <p:nvSpPr>
          <p:cNvPr id="14" name="Rectangle 13">
            <a:extLst>
              <a:ext uri="{FF2B5EF4-FFF2-40B4-BE49-F238E27FC236}">
                <a16:creationId xmlns:a16="http://schemas.microsoft.com/office/drawing/2014/main" id="{87413807-9876-4BF7-A4D4-C9756E5F04F2}"/>
              </a:ext>
            </a:extLst>
          </p:cNvPr>
          <p:cNvSpPr/>
          <p:nvPr/>
        </p:nvSpPr>
        <p:spPr bwMode="auto">
          <a:xfrm>
            <a:off x="2539735" y="1273571"/>
            <a:ext cx="3415237" cy="41440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dirty="0">
                <a:solidFill>
                  <a:schemeClr val="tx1"/>
                </a:solidFill>
                <a:ea typeface="Segoe UI" pitchFamily="34" charset="0"/>
                <a:cs typeface="Segoe UI" pitchFamily="34" charset="0"/>
              </a:rPr>
              <a:t>Risques et Sanctions</a:t>
            </a:r>
            <a:endParaRPr lang="fr-FR" sz="2000"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BA1D7A42-4961-4DE2-A19A-ED90341E3484}"/>
              </a:ext>
            </a:extLst>
          </p:cNvPr>
          <p:cNvSpPr/>
          <p:nvPr/>
        </p:nvSpPr>
        <p:spPr bwMode="auto">
          <a:xfrm>
            <a:off x="7712429" y="1273571"/>
            <a:ext cx="3415237" cy="414401"/>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b="1" dirty="0">
                <a:solidFill>
                  <a:schemeClr val="tx1"/>
                </a:solidFill>
                <a:ea typeface="Segoe UI" pitchFamily="34" charset="0"/>
                <a:cs typeface="Segoe UI" pitchFamily="34" charset="0"/>
              </a:rPr>
              <a:t>Opportunités</a:t>
            </a:r>
            <a:endParaRPr lang="fr-FR" sz="2000" dirty="0">
              <a:solidFill>
                <a:schemeClr val="tx1"/>
              </a:solidFill>
              <a:ea typeface="Segoe UI" pitchFamily="34" charset="0"/>
              <a:cs typeface="Segoe UI" pitchFamily="34" charset="0"/>
            </a:endParaRPr>
          </a:p>
        </p:txBody>
      </p:sp>
      <p:sp>
        <p:nvSpPr>
          <p:cNvPr id="29" name="Rectangle 28">
            <a:hlinkClick r:id="rId3" action="ppaction://hlinksldjump"/>
            <a:extLst>
              <a:ext uri="{FF2B5EF4-FFF2-40B4-BE49-F238E27FC236}">
                <a16:creationId xmlns:a16="http://schemas.microsoft.com/office/drawing/2014/main" id="{66CF48BC-9C44-472C-8928-A1FFFE971E53}"/>
              </a:ext>
            </a:extLst>
          </p:cNvPr>
          <p:cNvSpPr/>
          <p:nvPr/>
        </p:nvSpPr>
        <p:spPr bwMode="auto">
          <a:xfrm>
            <a:off x="122052" y="127250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Introduction</a:t>
            </a:r>
          </a:p>
        </p:txBody>
      </p:sp>
      <p:sp>
        <p:nvSpPr>
          <p:cNvPr id="30" name="Rectangle 29">
            <a:hlinkClick r:id="rId4" action="ppaction://hlinksldjump"/>
            <a:extLst>
              <a:ext uri="{FF2B5EF4-FFF2-40B4-BE49-F238E27FC236}">
                <a16:creationId xmlns:a16="http://schemas.microsoft.com/office/drawing/2014/main" id="{40816271-9CC5-4DD1-855E-1FB5AA3E07B5}"/>
              </a:ext>
            </a:extLst>
          </p:cNvPr>
          <p:cNvSpPr/>
          <p:nvPr/>
        </p:nvSpPr>
        <p:spPr bwMode="auto">
          <a:xfrm>
            <a:off x="122052" y="1976821"/>
            <a:ext cx="1471444" cy="350293"/>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Enjeux</a:t>
            </a:r>
          </a:p>
        </p:txBody>
      </p:sp>
      <p:sp>
        <p:nvSpPr>
          <p:cNvPr id="31" name="Rectangle 30">
            <a:hlinkClick r:id="rId5" action="ppaction://hlinksldjump"/>
            <a:extLst>
              <a:ext uri="{FF2B5EF4-FFF2-40B4-BE49-F238E27FC236}">
                <a16:creationId xmlns:a16="http://schemas.microsoft.com/office/drawing/2014/main" id="{4C744E24-BACB-4D86-945D-B4DD4B6DA651}"/>
              </a:ext>
            </a:extLst>
          </p:cNvPr>
          <p:cNvSpPr/>
          <p:nvPr/>
        </p:nvSpPr>
        <p:spPr bwMode="auto">
          <a:xfrm>
            <a:off x="122052" y="2681133"/>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Maturité</a:t>
            </a:r>
          </a:p>
        </p:txBody>
      </p:sp>
      <p:sp>
        <p:nvSpPr>
          <p:cNvPr id="32" name="Rectangle 31">
            <a:hlinkClick r:id="rId6" action="ppaction://hlinksldjump"/>
            <a:extLst>
              <a:ext uri="{FF2B5EF4-FFF2-40B4-BE49-F238E27FC236}">
                <a16:creationId xmlns:a16="http://schemas.microsoft.com/office/drawing/2014/main" id="{5036153D-60FA-41C3-AA79-605745876B31}"/>
              </a:ext>
            </a:extLst>
          </p:cNvPr>
          <p:cNvSpPr/>
          <p:nvPr/>
        </p:nvSpPr>
        <p:spPr bwMode="auto">
          <a:xfrm>
            <a:off x="122051" y="3385445"/>
            <a:ext cx="1471445"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Implémentation</a:t>
            </a:r>
          </a:p>
        </p:txBody>
      </p:sp>
      <p:sp>
        <p:nvSpPr>
          <p:cNvPr id="33" name="Rectangle 32">
            <a:hlinkClick r:id="rId7" action="ppaction://hlinksldjump"/>
            <a:extLst>
              <a:ext uri="{FF2B5EF4-FFF2-40B4-BE49-F238E27FC236}">
                <a16:creationId xmlns:a16="http://schemas.microsoft.com/office/drawing/2014/main" id="{E5B312F5-CDBC-4214-819E-ED426D64628F}"/>
              </a:ext>
            </a:extLst>
          </p:cNvPr>
          <p:cNvSpPr/>
          <p:nvPr/>
        </p:nvSpPr>
        <p:spPr bwMode="auto">
          <a:xfrm>
            <a:off x="122052" y="4089757"/>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Prototype</a:t>
            </a:r>
          </a:p>
        </p:txBody>
      </p:sp>
      <p:sp>
        <p:nvSpPr>
          <p:cNvPr id="34" name="Rectangle 33">
            <a:hlinkClick r:id="rId8" action="ppaction://hlinksldjump"/>
            <a:extLst>
              <a:ext uri="{FF2B5EF4-FFF2-40B4-BE49-F238E27FC236}">
                <a16:creationId xmlns:a16="http://schemas.microsoft.com/office/drawing/2014/main" id="{F272D1A3-5DCD-44C8-9E33-B007CDE5069A}"/>
              </a:ext>
            </a:extLst>
          </p:cNvPr>
          <p:cNvSpPr/>
          <p:nvPr/>
        </p:nvSpPr>
        <p:spPr bwMode="auto">
          <a:xfrm>
            <a:off x="122051" y="4794069"/>
            <a:ext cx="1471444" cy="350293"/>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rPr>
              <a:t>Conclusion</a:t>
            </a:r>
          </a:p>
        </p:txBody>
      </p:sp>
      <p:sp>
        <p:nvSpPr>
          <p:cNvPr id="35" name="Rectangle 34">
            <a:hlinkClick r:id="rId9" action="ppaction://hlinksldjump"/>
            <a:extLst>
              <a:ext uri="{FF2B5EF4-FFF2-40B4-BE49-F238E27FC236}">
                <a16:creationId xmlns:a16="http://schemas.microsoft.com/office/drawing/2014/main" id="{C44CD8D4-8A78-4BEA-82C1-C754E6E02609}"/>
              </a:ext>
            </a:extLst>
          </p:cNvPr>
          <p:cNvSpPr/>
          <p:nvPr/>
        </p:nvSpPr>
        <p:spPr bwMode="auto">
          <a:xfrm>
            <a:off x="27900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6" name="Rectangle 35">
            <a:hlinkClick r:id="rId10" action="ppaction://hlinksldjump"/>
            <a:extLst>
              <a:ext uri="{FF2B5EF4-FFF2-40B4-BE49-F238E27FC236}">
                <a16:creationId xmlns:a16="http://schemas.microsoft.com/office/drawing/2014/main" id="{84CC3921-9C74-47A9-BA54-38479F5E772B}"/>
              </a:ext>
            </a:extLst>
          </p:cNvPr>
          <p:cNvSpPr/>
          <p:nvPr/>
        </p:nvSpPr>
        <p:spPr bwMode="auto">
          <a:xfrm>
            <a:off x="1083531"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7" name="Rectangle 36">
            <a:hlinkClick r:id="rId11" action="ppaction://hlinksldjump"/>
            <a:extLst>
              <a:ext uri="{FF2B5EF4-FFF2-40B4-BE49-F238E27FC236}">
                <a16:creationId xmlns:a16="http://schemas.microsoft.com/office/drawing/2014/main" id="{9B10C22D-F033-45AC-9391-0255C328E7E0}"/>
              </a:ext>
            </a:extLst>
          </p:cNvPr>
          <p:cNvSpPr/>
          <p:nvPr/>
        </p:nvSpPr>
        <p:spPr bwMode="auto">
          <a:xfrm>
            <a:off x="812072"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
        <p:nvSpPr>
          <p:cNvPr id="38" name="Rectangle 37">
            <a:hlinkClick r:id="rId12" action="ppaction://hlinksldjump"/>
            <a:extLst>
              <a:ext uri="{FF2B5EF4-FFF2-40B4-BE49-F238E27FC236}">
                <a16:creationId xmlns:a16="http://schemas.microsoft.com/office/drawing/2014/main" id="{88F6037C-2DA0-4FA3-96DE-84918405D392}"/>
              </a:ext>
            </a:extLst>
          </p:cNvPr>
          <p:cNvSpPr/>
          <p:nvPr/>
        </p:nvSpPr>
        <p:spPr bwMode="auto">
          <a:xfrm>
            <a:off x="540613" y="6420145"/>
            <a:ext cx="271459" cy="250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dirty="0">
                <a:solidFill>
                  <a:schemeClr val="tx1"/>
                </a:solidFill>
                <a:ea typeface="Segoe UI" pitchFamily="34" charset="0"/>
                <a:cs typeface="Segoe UI" pitchFamily="34" charset="0"/>
                <a:sym typeface="Wingdings" panose="05000000000000000000" pitchFamily="2" charset="2"/>
              </a:rPr>
              <a:t></a:t>
            </a:r>
            <a:endParaRPr lang="fr-FR" sz="1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32474062"/>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C895527-7DF8-469F-A40F-EADAFBC8CD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schemas.microsoft.com/office/2006/metadata/properties"/>
    <ds:schemaRef ds:uri="630a2e83-186a-4a0f-ab27-bee8a8096abc"/>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20190327_EMEA_APPS_Sensibilisation_Accessibilité</Template>
  <TotalTime>3270</TotalTime>
  <Words>6327</Words>
  <Application>Microsoft Office PowerPoint</Application>
  <PresentationFormat>Grand écran</PresentationFormat>
  <Paragraphs>1543</Paragraphs>
  <Slides>57</Slides>
  <Notes>29</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57</vt:i4>
      </vt:variant>
    </vt:vector>
  </HeadingPairs>
  <TitlesOfParts>
    <vt:vector size="67"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Comment implémenter les pratiques inclusives dans le Continuous Delivery Pipeline</vt:lpstr>
      <vt:lpstr>Jerome Cornier</vt:lpstr>
      <vt:lpstr>Contexte</vt:lpstr>
      <vt:lpstr>Méthodologie</vt:lpstr>
      <vt:lpstr>Diversité, Inclusion, Accessibilité, etc.</vt:lpstr>
      <vt:lpstr>Diversité - Exemple</vt:lpstr>
      <vt:lpstr>Réglementation</vt:lpstr>
      <vt:lpstr>W3C-WAI, 4 grands principes d’accessibilité</vt:lpstr>
      <vt:lpstr>Risques et Opportunités</vt:lpstr>
      <vt:lpstr>EMEA APPS – Sondages et SOW</vt:lpstr>
      <vt:lpstr>Implémentation de l’accessibilité numérique</vt:lpstr>
      <vt:lpstr>Architecture Web App en Container</vt:lpstr>
      <vt:lpstr>Pipeline pour Web App en Container</vt:lpstr>
      <vt:lpstr>Architecture de l’Agent de test d’Accessibilité</vt:lpstr>
      <vt:lpstr>Exemple d’erreurs d’accessibilité</vt:lpstr>
      <vt:lpstr>Démonstration de l’implementation d’un agent d’évaluation de l’accessibilité dans un pipeline DevOps pour une application Web en container</vt:lpstr>
      <vt:lpstr>Conclusion</vt:lpstr>
      <vt:lpstr>Deque Systems and Microsoft</vt:lpstr>
      <vt:lpstr>Présentation PowerPoint</vt:lpstr>
      <vt:lpstr>Quels enjeux pour l’entreprise ?</vt:lpstr>
      <vt:lpstr>Diversité - Exemples</vt:lpstr>
      <vt:lpstr>Le marché de l’accessibilité</vt:lpstr>
      <vt:lpstr>Simulation Situations de handicap</vt:lpstr>
      <vt:lpstr>Maturité des entreprises en matière d’accessibilité</vt:lpstr>
      <vt:lpstr>Enquête Kantar-TNS (Sofres), 2018</vt:lpstr>
      <vt:lpstr>Labels et certifications</vt:lpstr>
      <vt:lpstr>EMEA APPS - Sondage</vt:lpstr>
      <vt:lpstr>EMEA APPS - Verbatims</vt:lpstr>
      <vt:lpstr>EMEA APPS – SOW</vt:lpstr>
      <vt:lpstr>Comment initier une démarche de mise en conformité accessibilité</vt:lpstr>
      <vt:lpstr>Business Model Canvas de l’accessibilité</vt:lpstr>
      <vt:lpstr>4 grands principes d’accessibilité</vt:lpstr>
      <vt:lpstr>Socle standard W3C-WAI WCAG (+ARIA)</vt:lpstr>
      <vt:lpstr>How to Meet WCAG 2.0</vt:lpstr>
      <vt:lpstr>Niveaux WCAG 2.0 A, AA, AAA</vt:lpstr>
      <vt:lpstr>Utiliser le Référentiel WCAG 2.0</vt:lpstr>
      <vt:lpstr>Checklists</vt:lpstr>
      <vt:lpstr>Outillage de test</vt:lpstr>
      <vt:lpstr>Tests d’accessibilité</vt:lpstr>
      <vt:lpstr>Planification des Sprints en intégrant l’accessibilité</vt:lpstr>
      <vt:lpstr>Méthodologie (complète) de test</vt:lpstr>
      <vt:lpstr>Implémentation de l’accessibilité dans DevOps</vt:lpstr>
      <vt:lpstr>Prototype de tests d’accessibilité automatisés dans un pipeline de livraison continue </vt:lpstr>
      <vt:lpstr>Architecture Web App Classique</vt:lpstr>
      <vt:lpstr>Pipeline pour la Web App Classique</vt:lpstr>
      <vt:lpstr>Dockerfile</vt:lpstr>
      <vt:lpstr>Fichier YAML pour le pipeline</vt:lpstr>
      <vt:lpstr>Contrôle des deux Web App Azure</vt:lpstr>
      <vt:lpstr>Mise à jour VS poussée dans GitHub</vt:lpstr>
      <vt:lpstr>Exécution du pipeline – erreurs d’accessibilité</vt:lpstr>
      <vt:lpstr>Web App Azure « Staging » modifiée</vt:lpstr>
      <vt:lpstr>Rapport d’erreurs d’accessibilité</vt:lpstr>
      <vt:lpstr>Correction des erreurs d’accessibilité et mise à jour</vt:lpstr>
      <vt:lpstr>Exécution réussie du pipeline</vt:lpstr>
      <vt:lpstr>Contrôle des deux Web App Azure</vt:lpstr>
      <vt:lpstr>Présentation PowerPoint</vt:lpstr>
      <vt:lpstr>Creating accessible content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illustration template</dc:title>
  <dc:subject>&lt;Event name&gt;</dc:subject>
  <dc:creator>Jerome Cornier</dc:creator>
  <cp:keywords/>
  <dc:description/>
  <cp:lastModifiedBy>Jerome Cornier</cp:lastModifiedBy>
  <cp:revision>451</cp:revision>
  <dcterms:created xsi:type="dcterms:W3CDTF">2019-03-27T10:25:50Z</dcterms:created>
  <dcterms:modified xsi:type="dcterms:W3CDTF">2019-04-19T10:22:33Z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